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8" r:id="rId4"/>
    <p:sldMasterId id="2147483943" r:id="rId5"/>
  </p:sldMasterIdLst>
  <p:notesMasterIdLst>
    <p:notesMasterId r:id="rId44"/>
  </p:notesMasterIdLst>
  <p:handoutMasterIdLst>
    <p:handoutMasterId r:id="rId45"/>
  </p:handoutMasterIdLst>
  <p:sldIdLst>
    <p:sldId id="276" r:id="rId6"/>
    <p:sldId id="277" r:id="rId7"/>
    <p:sldId id="293" r:id="rId8"/>
    <p:sldId id="307" r:id="rId9"/>
    <p:sldId id="330" r:id="rId10"/>
    <p:sldId id="296" r:id="rId11"/>
    <p:sldId id="331" r:id="rId12"/>
    <p:sldId id="298" r:id="rId13"/>
    <p:sldId id="299" r:id="rId14"/>
    <p:sldId id="300" r:id="rId15"/>
    <p:sldId id="301" r:id="rId16"/>
    <p:sldId id="279" r:id="rId17"/>
    <p:sldId id="290" r:id="rId18"/>
    <p:sldId id="284" r:id="rId19"/>
    <p:sldId id="278" r:id="rId20"/>
    <p:sldId id="313" r:id="rId21"/>
    <p:sldId id="328" r:id="rId22"/>
    <p:sldId id="329" r:id="rId23"/>
    <p:sldId id="310" r:id="rId24"/>
    <p:sldId id="315" r:id="rId25"/>
    <p:sldId id="317" r:id="rId26"/>
    <p:sldId id="316" r:id="rId27"/>
    <p:sldId id="318" r:id="rId28"/>
    <p:sldId id="311" r:id="rId29"/>
    <p:sldId id="319" r:id="rId30"/>
    <p:sldId id="320" r:id="rId31"/>
    <p:sldId id="321" r:id="rId32"/>
    <p:sldId id="322" r:id="rId33"/>
    <p:sldId id="323" r:id="rId34"/>
    <p:sldId id="324" r:id="rId35"/>
    <p:sldId id="312" r:id="rId36"/>
    <p:sldId id="325" r:id="rId37"/>
    <p:sldId id="326" r:id="rId38"/>
    <p:sldId id="327" r:id="rId39"/>
    <p:sldId id="305" r:id="rId40"/>
    <p:sldId id="295" r:id="rId41"/>
    <p:sldId id="304" r:id="rId42"/>
    <p:sldId id="303" r:id="rId4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CCB"/>
    <a:srgbClr val="18A3AC"/>
    <a:srgbClr val="052049"/>
    <a:srgbClr val="90BD31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573" autoAdjust="0"/>
    <p:restoredTop sz="95859" autoAdjust="0"/>
  </p:normalViewPr>
  <p:slideViewPr>
    <p:cSldViewPr snapToGrid="0" showGuides="1">
      <p:cViewPr varScale="1">
        <p:scale>
          <a:sx n="110" d="100"/>
          <a:sy n="110" d="100"/>
        </p:scale>
        <p:origin x="1568" y="176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9C68A-A56F-3440-931D-C5A5D3633835}" type="doc">
      <dgm:prSet loTypeId="urn:microsoft.com/office/officeart/2009/3/layout/DescendingProcess" loCatId="" qsTypeId="urn:microsoft.com/office/officeart/2005/8/quickstyle/simple1" qsCatId="simple" csTypeId="urn:microsoft.com/office/officeart/2005/8/colors/accent0_1" csCatId="mainScheme" phldr="1"/>
      <dgm:spPr/>
    </dgm:pt>
    <dgm:pt modelId="{C766D47E-6929-AC46-BF40-B80577151CF8}">
      <dgm:prSet phldrT="[Text]" custT="1"/>
      <dgm:spPr/>
      <dgm:t>
        <a:bodyPr/>
        <a:lstStyle/>
        <a:p>
          <a:r>
            <a:rPr lang="en-US" sz="1400" b="1" dirty="0"/>
            <a:t>Dec 2020 </a:t>
          </a:r>
        </a:p>
        <a:p>
          <a:r>
            <a:rPr lang="en-US" sz="1400" dirty="0"/>
            <a:t>Taskforce Established</a:t>
          </a:r>
        </a:p>
      </dgm:t>
    </dgm:pt>
    <dgm:pt modelId="{AC38F5DD-49C4-8549-9343-5AAAF626FFDC}" type="parTrans" cxnId="{A571B483-2ADA-EB44-B464-99646F3E2D9A}">
      <dgm:prSet/>
      <dgm:spPr/>
      <dgm:t>
        <a:bodyPr/>
        <a:lstStyle/>
        <a:p>
          <a:endParaRPr lang="en-US" sz="2000"/>
        </a:p>
      </dgm:t>
    </dgm:pt>
    <dgm:pt modelId="{3A2338C3-31FA-6B45-80ED-B54157D29A34}" type="sibTrans" cxnId="{A571B483-2ADA-EB44-B464-99646F3E2D9A}">
      <dgm:prSet/>
      <dgm:spPr/>
      <dgm:t>
        <a:bodyPr/>
        <a:lstStyle/>
        <a:p>
          <a:endParaRPr lang="en-US" sz="2000"/>
        </a:p>
      </dgm:t>
    </dgm:pt>
    <dgm:pt modelId="{D41EFC53-E103-4449-BD1B-C1EE6B0A8FE7}">
      <dgm:prSet phldrT="[Text]" custT="1"/>
      <dgm:spPr/>
      <dgm:t>
        <a:bodyPr/>
        <a:lstStyle/>
        <a:p>
          <a:pPr algn="ctr"/>
          <a:r>
            <a:rPr lang="en-US" sz="1400" b="1" dirty="0"/>
            <a:t>Jan 2021 </a:t>
          </a:r>
        </a:p>
        <a:p>
          <a:pPr algn="ctr"/>
          <a:r>
            <a:rPr lang="en-US" sz="1400" dirty="0"/>
            <a:t>RAP Cycle</a:t>
          </a:r>
        </a:p>
      </dgm:t>
    </dgm:pt>
    <dgm:pt modelId="{0A9BD994-21A2-AC49-B235-EF26FED98228}" type="parTrans" cxnId="{4C5A7EC0-E797-CE40-884B-AF00FB9CF7E4}">
      <dgm:prSet/>
      <dgm:spPr/>
      <dgm:t>
        <a:bodyPr/>
        <a:lstStyle/>
        <a:p>
          <a:endParaRPr lang="en-US" sz="2000"/>
        </a:p>
      </dgm:t>
    </dgm:pt>
    <dgm:pt modelId="{8C58D595-94F9-8F4D-856D-5D4EFEA3DB61}" type="sibTrans" cxnId="{4C5A7EC0-E797-CE40-884B-AF00FB9CF7E4}">
      <dgm:prSet/>
      <dgm:spPr/>
      <dgm:t>
        <a:bodyPr/>
        <a:lstStyle/>
        <a:p>
          <a:endParaRPr lang="en-US" sz="2000"/>
        </a:p>
      </dgm:t>
    </dgm:pt>
    <dgm:pt modelId="{F88F983F-BF6C-8149-A308-4783D5570217}">
      <dgm:prSet phldrT="[Text]" custT="1"/>
      <dgm:spPr/>
      <dgm:t>
        <a:bodyPr/>
        <a:lstStyle/>
        <a:p>
          <a:pPr algn="ctr"/>
          <a:r>
            <a:rPr lang="en-US" sz="1400" b="1" dirty="0"/>
            <a:t>February 2021 </a:t>
          </a:r>
        </a:p>
        <a:p>
          <a:pPr algn="ctr"/>
          <a:r>
            <a:rPr lang="en-US" sz="1400" dirty="0"/>
            <a:t>Bi-weekly meetings for Recommendations</a:t>
          </a:r>
        </a:p>
      </dgm:t>
    </dgm:pt>
    <dgm:pt modelId="{B47C2C4A-8959-8E44-BF2C-72BE6F46BA86}" type="parTrans" cxnId="{B803DB42-21F3-9347-93CF-E01333AAAAFF}">
      <dgm:prSet/>
      <dgm:spPr/>
      <dgm:t>
        <a:bodyPr/>
        <a:lstStyle/>
        <a:p>
          <a:endParaRPr lang="en-US" sz="2000"/>
        </a:p>
      </dgm:t>
    </dgm:pt>
    <dgm:pt modelId="{6CE47765-3EC9-6C47-B75B-8E439580D66A}" type="sibTrans" cxnId="{B803DB42-21F3-9347-93CF-E01333AAAAFF}">
      <dgm:prSet/>
      <dgm:spPr/>
      <dgm:t>
        <a:bodyPr/>
        <a:lstStyle/>
        <a:p>
          <a:endParaRPr lang="en-US" sz="2000"/>
        </a:p>
      </dgm:t>
    </dgm:pt>
    <dgm:pt modelId="{BD331382-D831-4F4D-AE7C-E2D73192B720}">
      <dgm:prSet custT="1"/>
      <dgm:spPr/>
      <dgm:t>
        <a:bodyPr/>
        <a:lstStyle/>
        <a:p>
          <a:pPr algn="ctr"/>
          <a:r>
            <a:rPr lang="en-US" sz="1400" b="1" dirty="0"/>
            <a:t>March 2021</a:t>
          </a:r>
          <a:endParaRPr lang="en-US" sz="1400" dirty="0"/>
        </a:p>
        <a:p>
          <a:pPr algn="ctr"/>
          <a:r>
            <a:rPr lang="en-US" sz="1400" dirty="0">
              <a:latin typeface="Garamond"/>
            </a:rPr>
            <a:t>Subgroup</a:t>
          </a:r>
          <a:r>
            <a:rPr lang="en-US" sz="1400" dirty="0"/>
            <a:t> meetings</a:t>
          </a:r>
        </a:p>
      </dgm:t>
    </dgm:pt>
    <dgm:pt modelId="{9F665285-CA81-7245-9CEA-C86E979C2D67}" type="parTrans" cxnId="{2E1A574D-2267-3E4C-B04E-3AA02791D1E5}">
      <dgm:prSet/>
      <dgm:spPr/>
      <dgm:t>
        <a:bodyPr/>
        <a:lstStyle/>
        <a:p>
          <a:endParaRPr lang="en-US" sz="2000"/>
        </a:p>
      </dgm:t>
    </dgm:pt>
    <dgm:pt modelId="{6DE5C0DD-6040-0C4B-8360-E3993450D4F4}" type="sibTrans" cxnId="{2E1A574D-2267-3E4C-B04E-3AA02791D1E5}">
      <dgm:prSet/>
      <dgm:spPr/>
      <dgm:t>
        <a:bodyPr/>
        <a:lstStyle/>
        <a:p>
          <a:endParaRPr lang="en-US" sz="2000"/>
        </a:p>
      </dgm:t>
    </dgm:pt>
    <dgm:pt modelId="{68BDE0DB-4ED6-4042-892D-11B6E7352B0A}">
      <dgm:prSet custT="1"/>
      <dgm:spPr/>
      <dgm:t>
        <a:bodyPr/>
        <a:lstStyle/>
        <a:p>
          <a:pPr algn="ctr"/>
          <a:r>
            <a:rPr lang="en-US" sz="1400" b="1" dirty="0"/>
            <a:t>April 2021 </a:t>
          </a:r>
        </a:p>
        <a:p>
          <a:pPr algn="ctr"/>
          <a:r>
            <a:rPr lang="en-US" sz="1400" dirty="0"/>
            <a:t>Draft of Recommendations</a:t>
          </a:r>
        </a:p>
      </dgm:t>
    </dgm:pt>
    <dgm:pt modelId="{074DB3F0-24C4-644D-A957-402299ECE303}" type="parTrans" cxnId="{E0800DF2-F07C-6D4C-8B00-27BF17D9E60A}">
      <dgm:prSet/>
      <dgm:spPr/>
      <dgm:t>
        <a:bodyPr/>
        <a:lstStyle/>
        <a:p>
          <a:endParaRPr lang="en-US" sz="2000"/>
        </a:p>
      </dgm:t>
    </dgm:pt>
    <dgm:pt modelId="{AE0F1266-DC74-7F49-99A7-CB02A14AC1BE}" type="sibTrans" cxnId="{E0800DF2-F07C-6D4C-8B00-27BF17D9E60A}">
      <dgm:prSet/>
      <dgm:spPr/>
      <dgm:t>
        <a:bodyPr/>
        <a:lstStyle/>
        <a:p>
          <a:endParaRPr lang="en-US" sz="2000"/>
        </a:p>
      </dgm:t>
    </dgm:pt>
    <dgm:pt modelId="{3E022F71-7DB8-3247-97D3-6D47C4DFD3F7}">
      <dgm:prSet custT="1"/>
      <dgm:spPr/>
      <dgm:t>
        <a:bodyPr/>
        <a:lstStyle/>
        <a:p>
          <a:pPr algn="ctr"/>
          <a:r>
            <a:rPr lang="en-US" sz="1400" b="1" dirty="0"/>
            <a:t>May 2021 </a:t>
          </a:r>
        </a:p>
        <a:p>
          <a:pPr algn="ctr"/>
          <a:r>
            <a:rPr lang="en-US" sz="1400" dirty="0"/>
            <a:t>Recommendations to Public</a:t>
          </a:r>
        </a:p>
      </dgm:t>
    </dgm:pt>
    <dgm:pt modelId="{24560EB0-A517-8742-B662-230C14F0DA72}" type="parTrans" cxnId="{2BA9358C-8E50-1F41-AAC0-44617DC75022}">
      <dgm:prSet/>
      <dgm:spPr/>
      <dgm:t>
        <a:bodyPr/>
        <a:lstStyle/>
        <a:p>
          <a:endParaRPr lang="en-US" sz="2000"/>
        </a:p>
      </dgm:t>
    </dgm:pt>
    <dgm:pt modelId="{17192C83-2E5A-8349-92CA-71CDE032A676}" type="sibTrans" cxnId="{2BA9358C-8E50-1F41-AAC0-44617DC75022}">
      <dgm:prSet/>
      <dgm:spPr/>
      <dgm:t>
        <a:bodyPr/>
        <a:lstStyle/>
        <a:p>
          <a:endParaRPr lang="en-US" sz="2000"/>
        </a:p>
      </dgm:t>
    </dgm:pt>
    <dgm:pt modelId="{8D8AE28A-593F-F140-AB2A-3647BB9102A0}">
      <dgm:prSet custT="1"/>
      <dgm:spPr/>
      <dgm:t>
        <a:bodyPr/>
        <a:lstStyle/>
        <a:p>
          <a:r>
            <a:rPr lang="en-US" sz="1400" b="1" dirty="0"/>
            <a:t>June 2021 </a:t>
          </a:r>
        </a:p>
        <a:p>
          <a:r>
            <a:rPr lang="en-US" sz="1400" dirty="0"/>
            <a:t>Recommendations Finalized</a:t>
          </a:r>
        </a:p>
      </dgm:t>
    </dgm:pt>
    <dgm:pt modelId="{45B6E07D-A0FB-EE4A-94EE-3AE000C0F6F3}" type="parTrans" cxnId="{89DE35A9-054D-5B4A-A621-FC9A8F45FF87}">
      <dgm:prSet/>
      <dgm:spPr/>
      <dgm:t>
        <a:bodyPr/>
        <a:lstStyle/>
        <a:p>
          <a:endParaRPr lang="en-US" sz="2000"/>
        </a:p>
      </dgm:t>
    </dgm:pt>
    <dgm:pt modelId="{B5AEB917-3F7C-D34A-BC7D-FB71A106C4B8}" type="sibTrans" cxnId="{89DE35A9-054D-5B4A-A621-FC9A8F45FF87}">
      <dgm:prSet/>
      <dgm:spPr/>
      <dgm:t>
        <a:bodyPr/>
        <a:lstStyle/>
        <a:p>
          <a:endParaRPr lang="en-US" sz="2000"/>
        </a:p>
      </dgm:t>
    </dgm:pt>
    <dgm:pt modelId="{D4B16BB3-3EFD-8F4D-87E5-2FE99B74AFF2}" type="pres">
      <dgm:prSet presAssocID="{0929C68A-A56F-3440-931D-C5A5D3633835}" presName="Name0" presStyleCnt="0">
        <dgm:presLayoutVars>
          <dgm:chMax val="7"/>
          <dgm:chPref val="5"/>
        </dgm:presLayoutVars>
      </dgm:prSet>
      <dgm:spPr/>
    </dgm:pt>
    <dgm:pt modelId="{CB871FE1-C2BA-BB46-B110-92F40DA891BF}" type="pres">
      <dgm:prSet presAssocID="{0929C68A-A56F-3440-931D-C5A5D3633835}" presName="arrowNode" presStyleLbl="node1" presStyleIdx="0" presStyleCnt="1"/>
      <dgm:spPr/>
    </dgm:pt>
    <dgm:pt modelId="{AFAE2D0F-3119-0F47-8F67-0C903D69A01A}" type="pres">
      <dgm:prSet presAssocID="{C766D47E-6929-AC46-BF40-B80577151CF8}" presName="txNode1" presStyleLbl="revTx" presStyleIdx="0" presStyleCnt="7" custScaleX="109236" custScaleY="99587" custLinFactNeighborX="-27212" custLinFactNeighborY="1775">
        <dgm:presLayoutVars>
          <dgm:bulletEnabled val="1"/>
        </dgm:presLayoutVars>
      </dgm:prSet>
      <dgm:spPr/>
    </dgm:pt>
    <dgm:pt modelId="{22F360E7-FDBF-B648-BAD7-B867B1E1FEBA}" type="pres">
      <dgm:prSet presAssocID="{D41EFC53-E103-4449-BD1B-C1EE6B0A8FE7}" presName="txNode2" presStyleLbl="revTx" presStyleIdx="1" presStyleCnt="7" custScaleX="36530" custLinFactNeighborX="-40249" custLinFactNeighborY="-38348">
        <dgm:presLayoutVars>
          <dgm:bulletEnabled val="1"/>
        </dgm:presLayoutVars>
      </dgm:prSet>
      <dgm:spPr/>
    </dgm:pt>
    <dgm:pt modelId="{55AF2A0E-FBB9-E943-9E7E-C4A0126101FF}" type="pres">
      <dgm:prSet presAssocID="{8C58D595-94F9-8F4D-856D-5D4EFEA3DB61}" presName="dotNode2" presStyleCnt="0"/>
      <dgm:spPr/>
    </dgm:pt>
    <dgm:pt modelId="{25B697CE-3F1C-1749-8B39-DF710431B1C5}" type="pres">
      <dgm:prSet presAssocID="{8C58D595-94F9-8F4D-856D-5D4EFEA3DB61}" presName="dotRepeatNode" presStyleLbl="fgShp" presStyleIdx="0" presStyleCnt="5"/>
      <dgm:spPr/>
    </dgm:pt>
    <dgm:pt modelId="{1C91B11F-9B08-E645-816A-A5B4A2763AB1}" type="pres">
      <dgm:prSet presAssocID="{F88F983F-BF6C-8149-A308-4783D5570217}" presName="txNode3" presStyleLbl="revTx" presStyleIdx="2" presStyleCnt="7" custScaleX="143269" custScaleY="102950" custLinFactNeighborX="-24682" custLinFactNeighborY="7030">
        <dgm:presLayoutVars>
          <dgm:bulletEnabled val="1"/>
        </dgm:presLayoutVars>
      </dgm:prSet>
      <dgm:spPr/>
    </dgm:pt>
    <dgm:pt modelId="{7F9D2B2C-874D-A144-9603-5C12DD33D5D4}" type="pres">
      <dgm:prSet presAssocID="{6CE47765-3EC9-6C47-B75B-8E439580D66A}" presName="dotNode3" presStyleCnt="0"/>
      <dgm:spPr/>
    </dgm:pt>
    <dgm:pt modelId="{7E5FF303-24A7-0840-9AFA-004FCDBE74E4}" type="pres">
      <dgm:prSet presAssocID="{6CE47765-3EC9-6C47-B75B-8E439580D66A}" presName="dotRepeatNode" presStyleLbl="fgShp" presStyleIdx="1" presStyleCnt="5"/>
      <dgm:spPr/>
    </dgm:pt>
    <dgm:pt modelId="{2A3CCD2D-90CA-B743-9F5C-2A4EFBB3E79A}" type="pres">
      <dgm:prSet presAssocID="{BD331382-D831-4F4D-AE7C-E2D73192B720}" presName="txNode4" presStyleLbl="revTx" presStyleIdx="3" presStyleCnt="7" custLinFactNeighborX="-10967" custLinFactNeighborY="-32809">
        <dgm:presLayoutVars>
          <dgm:bulletEnabled val="1"/>
        </dgm:presLayoutVars>
      </dgm:prSet>
      <dgm:spPr/>
    </dgm:pt>
    <dgm:pt modelId="{66DD5023-1EA2-C94A-BD9A-E1BE6CF5DEF6}" type="pres">
      <dgm:prSet presAssocID="{6DE5C0DD-6040-0C4B-8360-E3993450D4F4}" presName="dotNode4" presStyleCnt="0"/>
      <dgm:spPr/>
    </dgm:pt>
    <dgm:pt modelId="{30DA55A3-DA8A-FC40-93E3-BE1FFA9C9A08}" type="pres">
      <dgm:prSet presAssocID="{6DE5C0DD-6040-0C4B-8360-E3993450D4F4}" presName="dotRepeatNode" presStyleLbl="fgShp" presStyleIdx="2" presStyleCnt="5"/>
      <dgm:spPr/>
    </dgm:pt>
    <dgm:pt modelId="{E3681175-5D52-6741-9F11-6650689EE574}" type="pres">
      <dgm:prSet presAssocID="{68BDE0DB-4ED6-4042-892D-11B6E7352B0A}" presName="txNode5" presStyleLbl="revTx" presStyleIdx="4" presStyleCnt="7" custScaleX="69093" custScaleY="169758" custLinFactNeighborX="22552" custLinFactNeighborY="32954">
        <dgm:presLayoutVars>
          <dgm:bulletEnabled val="1"/>
        </dgm:presLayoutVars>
      </dgm:prSet>
      <dgm:spPr/>
    </dgm:pt>
    <dgm:pt modelId="{6EF33301-736C-EE43-998C-D441354D191B}" type="pres">
      <dgm:prSet presAssocID="{AE0F1266-DC74-7F49-99A7-CB02A14AC1BE}" presName="dotNode5" presStyleCnt="0"/>
      <dgm:spPr/>
    </dgm:pt>
    <dgm:pt modelId="{208FE4A7-A3EB-7E4A-B611-D033323C9A1E}" type="pres">
      <dgm:prSet presAssocID="{AE0F1266-DC74-7F49-99A7-CB02A14AC1BE}" presName="dotRepeatNode" presStyleLbl="fgShp" presStyleIdx="3" presStyleCnt="5"/>
      <dgm:spPr/>
    </dgm:pt>
    <dgm:pt modelId="{EC19C71F-6D2C-4A4D-8ADB-1E4B5694DA3B}" type="pres">
      <dgm:prSet presAssocID="{3E022F71-7DB8-3247-97D3-6D47C4DFD3F7}" presName="txNode6" presStyleLbl="revTx" presStyleIdx="5" presStyleCnt="7" custScaleX="126994" custLinFactNeighborX="34753" custLinFactNeighborY="-19175">
        <dgm:presLayoutVars>
          <dgm:bulletEnabled val="1"/>
        </dgm:presLayoutVars>
      </dgm:prSet>
      <dgm:spPr/>
    </dgm:pt>
    <dgm:pt modelId="{4ACC43F6-C74E-FD4A-8934-F01C2C709E50}" type="pres">
      <dgm:prSet presAssocID="{17192C83-2E5A-8349-92CA-71CDE032A676}" presName="dotNode6" presStyleCnt="0"/>
      <dgm:spPr/>
    </dgm:pt>
    <dgm:pt modelId="{A2BF0FFF-5456-DC40-8A78-8124FEA2DB76}" type="pres">
      <dgm:prSet presAssocID="{17192C83-2E5A-8349-92CA-71CDE032A676}" presName="dotRepeatNode" presStyleLbl="fgShp" presStyleIdx="4" presStyleCnt="5"/>
      <dgm:spPr/>
    </dgm:pt>
    <dgm:pt modelId="{A8B09BCE-CAD9-2C45-BE50-51D6F3B8E9E7}" type="pres">
      <dgm:prSet presAssocID="{8D8AE28A-593F-F140-AB2A-3647BB9102A0}" presName="txNode7" presStyleLbl="revTx" presStyleIdx="6" presStyleCnt="7" custLinFactNeighborX="-1012" custLinFactNeighborY="15632">
        <dgm:presLayoutVars>
          <dgm:bulletEnabled val="1"/>
        </dgm:presLayoutVars>
      </dgm:prSet>
      <dgm:spPr/>
    </dgm:pt>
  </dgm:ptLst>
  <dgm:cxnLst>
    <dgm:cxn modelId="{5D363B0B-24F5-7944-87DC-AFE6C9DA9B89}" type="presOf" srcId="{F88F983F-BF6C-8149-A308-4783D5570217}" destId="{1C91B11F-9B08-E645-816A-A5B4A2763AB1}" srcOrd="0" destOrd="0" presId="urn:microsoft.com/office/officeart/2009/3/layout/DescendingProcess"/>
    <dgm:cxn modelId="{1220F95B-3E64-014D-AA6E-3547D12C5893}" type="presOf" srcId="{BD331382-D831-4F4D-AE7C-E2D73192B720}" destId="{2A3CCD2D-90CA-B743-9F5C-2A4EFBB3E79A}" srcOrd="0" destOrd="0" presId="urn:microsoft.com/office/officeart/2009/3/layout/DescendingProcess"/>
    <dgm:cxn modelId="{B803DB42-21F3-9347-93CF-E01333AAAAFF}" srcId="{0929C68A-A56F-3440-931D-C5A5D3633835}" destId="{F88F983F-BF6C-8149-A308-4783D5570217}" srcOrd="2" destOrd="0" parTransId="{B47C2C4A-8959-8E44-BF2C-72BE6F46BA86}" sibTransId="{6CE47765-3EC9-6C47-B75B-8E439580D66A}"/>
    <dgm:cxn modelId="{04E59047-3C05-964C-8E8B-F25907E6FE26}" type="presOf" srcId="{C766D47E-6929-AC46-BF40-B80577151CF8}" destId="{AFAE2D0F-3119-0F47-8F67-0C903D69A01A}" srcOrd="0" destOrd="0" presId="urn:microsoft.com/office/officeart/2009/3/layout/DescendingProcess"/>
    <dgm:cxn modelId="{2E1A574D-2267-3E4C-B04E-3AA02791D1E5}" srcId="{0929C68A-A56F-3440-931D-C5A5D3633835}" destId="{BD331382-D831-4F4D-AE7C-E2D73192B720}" srcOrd="3" destOrd="0" parTransId="{9F665285-CA81-7245-9CEA-C86E979C2D67}" sibTransId="{6DE5C0DD-6040-0C4B-8360-E3993450D4F4}"/>
    <dgm:cxn modelId="{3DB69057-6337-5843-A032-2C4D7FF9BDF5}" type="presOf" srcId="{6DE5C0DD-6040-0C4B-8360-E3993450D4F4}" destId="{30DA55A3-DA8A-FC40-93E3-BE1FFA9C9A08}" srcOrd="0" destOrd="0" presId="urn:microsoft.com/office/officeart/2009/3/layout/DescendingProcess"/>
    <dgm:cxn modelId="{A571B483-2ADA-EB44-B464-99646F3E2D9A}" srcId="{0929C68A-A56F-3440-931D-C5A5D3633835}" destId="{C766D47E-6929-AC46-BF40-B80577151CF8}" srcOrd="0" destOrd="0" parTransId="{AC38F5DD-49C4-8549-9343-5AAAF626FFDC}" sibTransId="{3A2338C3-31FA-6B45-80ED-B54157D29A34}"/>
    <dgm:cxn modelId="{89F84986-316B-494E-99C9-04620B20E23D}" type="presOf" srcId="{AE0F1266-DC74-7F49-99A7-CB02A14AC1BE}" destId="{208FE4A7-A3EB-7E4A-B611-D033323C9A1E}" srcOrd="0" destOrd="0" presId="urn:microsoft.com/office/officeart/2009/3/layout/DescendingProcess"/>
    <dgm:cxn modelId="{2BA9358C-8E50-1F41-AAC0-44617DC75022}" srcId="{0929C68A-A56F-3440-931D-C5A5D3633835}" destId="{3E022F71-7DB8-3247-97D3-6D47C4DFD3F7}" srcOrd="5" destOrd="0" parTransId="{24560EB0-A517-8742-B662-230C14F0DA72}" sibTransId="{17192C83-2E5A-8349-92CA-71CDE032A676}"/>
    <dgm:cxn modelId="{89DE35A9-054D-5B4A-A621-FC9A8F45FF87}" srcId="{0929C68A-A56F-3440-931D-C5A5D3633835}" destId="{8D8AE28A-593F-F140-AB2A-3647BB9102A0}" srcOrd="6" destOrd="0" parTransId="{45B6E07D-A0FB-EE4A-94EE-3AE000C0F6F3}" sibTransId="{B5AEB917-3F7C-D34A-BC7D-FB71A106C4B8}"/>
    <dgm:cxn modelId="{9B5656BF-9B6A-584B-BCA7-2801F3A1E3BD}" type="presOf" srcId="{0929C68A-A56F-3440-931D-C5A5D3633835}" destId="{D4B16BB3-3EFD-8F4D-87E5-2FE99B74AFF2}" srcOrd="0" destOrd="0" presId="urn:microsoft.com/office/officeart/2009/3/layout/DescendingProcess"/>
    <dgm:cxn modelId="{4C5A7EC0-E797-CE40-884B-AF00FB9CF7E4}" srcId="{0929C68A-A56F-3440-931D-C5A5D3633835}" destId="{D41EFC53-E103-4449-BD1B-C1EE6B0A8FE7}" srcOrd="1" destOrd="0" parTransId="{0A9BD994-21A2-AC49-B235-EF26FED98228}" sibTransId="{8C58D595-94F9-8F4D-856D-5D4EFEA3DB61}"/>
    <dgm:cxn modelId="{F33398C5-3C1F-C041-86E2-EDEE0A0C0849}" type="presOf" srcId="{8C58D595-94F9-8F4D-856D-5D4EFEA3DB61}" destId="{25B697CE-3F1C-1749-8B39-DF710431B1C5}" srcOrd="0" destOrd="0" presId="urn:microsoft.com/office/officeart/2009/3/layout/DescendingProcess"/>
    <dgm:cxn modelId="{31A185CB-F2C7-F445-8C35-C93C74179D89}" type="presOf" srcId="{D41EFC53-E103-4449-BD1B-C1EE6B0A8FE7}" destId="{22F360E7-FDBF-B648-BAD7-B867B1E1FEBA}" srcOrd="0" destOrd="0" presId="urn:microsoft.com/office/officeart/2009/3/layout/DescendingProcess"/>
    <dgm:cxn modelId="{E723B9E2-996C-8D4D-9D2C-42DF630EBF67}" type="presOf" srcId="{17192C83-2E5A-8349-92CA-71CDE032A676}" destId="{A2BF0FFF-5456-DC40-8A78-8124FEA2DB76}" srcOrd="0" destOrd="0" presId="urn:microsoft.com/office/officeart/2009/3/layout/DescendingProcess"/>
    <dgm:cxn modelId="{E937B4EB-5A2C-C94D-BE24-3C3DD9E98EFD}" type="presOf" srcId="{6CE47765-3EC9-6C47-B75B-8E439580D66A}" destId="{7E5FF303-24A7-0840-9AFA-004FCDBE74E4}" srcOrd="0" destOrd="0" presId="urn:microsoft.com/office/officeart/2009/3/layout/DescendingProcess"/>
    <dgm:cxn modelId="{E9B2F0F0-643D-C742-BCB4-8F3965302590}" type="presOf" srcId="{68BDE0DB-4ED6-4042-892D-11B6E7352B0A}" destId="{E3681175-5D52-6741-9F11-6650689EE574}" srcOrd="0" destOrd="0" presId="urn:microsoft.com/office/officeart/2009/3/layout/DescendingProcess"/>
    <dgm:cxn modelId="{E0800DF2-F07C-6D4C-8B00-27BF17D9E60A}" srcId="{0929C68A-A56F-3440-931D-C5A5D3633835}" destId="{68BDE0DB-4ED6-4042-892D-11B6E7352B0A}" srcOrd="4" destOrd="0" parTransId="{074DB3F0-24C4-644D-A957-402299ECE303}" sibTransId="{AE0F1266-DC74-7F49-99A7-CB02A14AC1BE}"/>
    <dgm:cxn modelId="{07E9BAF5-02AC-FF4D-9E29-BA9A75401996}" type="presOf" srcId="{8D8AE28A-593F-F140-AB2A-3647BB9102A0}" destId="{A8B09BCE-CAD9-2C45-BE50-51D6F3B8E9E7}" srcOrd="0" destOrd="0" presId="urn:microsoft.com/office/officeart/2009/3/layout/DescendingProcess"/>
    <dgm:cxn modelId="{DAD55EFB-272A-BE47-B7F9-13FD46184602}" type="presOf" srcId="{3E022F71-7DB8-3247-97D3-6D47C4DFD3F7}" destId="{EC19C71F-6D2C-4A4D-8ADB-1E4B5694DA3B}" srcOrd="0" destOrd="0" presId="urn:microsoft.com/office/officeart/2009/3/layout/DescendingProcess"/>
    <dgm:cxn modelId="{628CB084-C0C9-2B47-93F4-92260E753CA0}" type="presParOf" srcId="{D4B16BB3-3EFD-8F4D-87E5-2FE99B74AFF2}" destId="{CB871FE1-C2BA-BB46-B110-92F40DA891BF}" srcOrd="0" destOrd="0" presId="urn:microsoft.com/office/officeart/2009/3/layout/DescendingProcess"/>
    <dgm:cxn modelId="{07BACD5E-08F4-1844-9636-3B275816DD89}" type="presParOf" srcId="{D4B16BB3-3EFD-8F4D-87E5-2FE99B74AFF2}" destId="{AFAE2D0F-3119-0F47-8F67-0C903D69A01A}" srcOrd="1" destOrd="0" presId="urn:microsoft.com/office/officeart/2009/3/layout/DescendingProcess"/>
    <dgm:cxn modelId="{A3960A77-86A2-184B-820C-01EFC039AA77}" type="presParOf" srcId="{D4B16BB3-3EFD-8F4D-87E5-2FE99B74AFF2}" destId="{22F360E7-FDBF-B648-BAD7-B867B1E1FEBA}" srcOrd="2" destOrd="0" presId="urn:microsoft.com/office/officeart/2009/3/layout/DescendingProcess"/>
    <dgm:cxn modelId="{427DA8A3-F575-F746-BBFE-550C8D646D0D}" type="presParOf" srcId="{D4B16BB3-3EFD-8F4D-87E5-2FE99B74AFF2}" destId="{55AF2A0E-FBB9-E943-9E7E-C4A0126101FF}" srcOrd="3" destOrd="0" presId="urn:microsoft.com/office/officeart/2009/3/layout/DescendingProcess"/>
    <dgm:cxn modelId="{60451FCC-9AAE-1145-B54D-30BED221F612}" type="presParOf" srcId="{55AF2A0E-FBB9-E943-9E7E-C4A0126101FF}" destId="{25B697CE-3F1C-1749-8B39-DF710431B1C5}" srcOrd="0" destOrd="0" presId="urn:microsoft.com/office/officeart/2009/3/layout/DescendingProcess"/>
    <dgm:cxn modelId="{49497F25-187D-F148-9F8D-3F1D1F67FD37}" type="presParOf" srcId="{D4B16BB3-3EFD-8F4D-87E5-2FE99B74AFF2}" destId="{1C91B11F-9B08-E645-816A-A5B4A2763AB1}" srcOrd="4" destOrd="0" presId="urn:microsoft.com/office/officeart/2009/3/layout/DescendingProcess"/>
    <dgm:cxn modelId="{12D76F1B-9369-A448-8188-94B374102082}" type="presParOf" srcId="{D4B16BB3-3EFD-8F4D-87E5-2FE99B74AFF2}" destId="{7F9D2B2C-874D-A144-9603-5C12DD33D5D4}" srcOrd="5" destOrd="0" presId="urn:microsoft.com/office/officeart/2009/3/layout/DescendingProcess"/>
    <dgm:cxn modelId="{8C3CABE8-DFBC-C945-B19F-031A052EE6F5}" type="presParOf" srcId="{7F9D2B2C-874D-A144-9603-5C12DD33D5D4}" destId="{7E5FF303-24A7-0840-9AFA-004FCDBE74E4}" srcOrd="0" destOrd="0" presId="urn:microsoft.com/office/officeart/2009/3/layout/DescendingProcess"/>
    <dgm:cxn modelId="{50232AA3-E957-DB47-8D71-C5CF7DA3581D}" type="presParOf" srcId="{D4B16BB3-3EFD-8F4D-87E5-2FE99B74AFF2}" destId="{2A3CCD2D-90CA-B743-9F5C-2A4EFBB3E79A}" srcOrd="6" destOrd="0" presId="urn:microsoft.com/office/officeart/2009/3/layout/DescendingProcess"/>
    <dgm:cxn modelId="{90692697-4761-4F48-9287-45457AD0D903}" type="presParOf" srcId="{D4B16BB3-3EFD-8F4D-87E5-2FE99B74AFF2}" destId="{66DD5023-1EA2-C94A-BD9A-E1BE6CF5DEF6}" srcOrd="7" destOrd="0" presId="urn:microsoft.com/office/officeart/2009/3/layout/DescendingProcess"/>
    <dgm:cxn modelId="{17FC0680-06A3-3B44-B0F0-81BCEADB6487}" type="presParOf" srcId="{66DD5023-1EA2-C94A-BD9A-E1BE6CF5DEF6}" destId="{30DA55A3-DA8A-FC40-93E3-BE1FFA9C9A08}" srcOrd="0" destOrd="0" presId="urn:microsoft.com/office/officeart/2009/3/layout/DescendingProcess"/>
    <dgm:cxn modelId="{7E050670-C8B4-A743-AD2A-533E0FA1EBB5}" type="presParOf" srcId="{D4B16BB3-3EFD-8F4D-87E5-2FE99B74AFF2}" destId="{E3681175-5D52-6741-9F11-6650689EE574}" srcOrd="8" destOrd="0" presId="urn:microsoft.com/office/officeart/2009/3/layout/DescendingProcess"/>
    <dgm:cxn modelId="{4EBC35E5-1798-3B42-8F06-5813F17D0541}" type="presParOf" srcId="{D4B16BB3-3EFD-8F4D-87E5-2FE99B74AFF2}" destId="{6EF33301-736C-EE43-998C-D441354D191B}" srcOrd="9" destOrd="0" presId="urn:microsoft.com/office/officeart/2009/3/layout/DescendingProcess"/>
    <dgm:cxn modelId="{9A01B2B7-AF8A-ED4E-81B4-3F447F36F2EE}" type="presParOf" srcId="{6EF33301-736C-EE43-998C-D441354D191B}" destId="{208FE4A7-A3EB-7E4A-B611-D033323C9A1E}" srcOrd="0" destOrd="0" presId="urn:microsoft.com/office/officeart/2009/3/layout/DescendingProcess"/>
    <dgm:cxn modelId="{97BBC761-A0ED-E549-9D72-004F3EE50BA0}" type="presParOf" srcId="{D4B16BB3-3EFD-8F4D-87E5-2FE99B74AFF2}" destId="{EC19C71F-6D2C-4A4D-8ADB-1E4B5694DA3B}" srcOrd="10" destOrd="0" presId="urn:microsoft.com/office/officeart/2009/3/layout/DescendingProcess"/>
    <dgm:cxn modelId="{7DD49F15-7A28-8C4D-A8EC-28464C6FC836}" type="presParOf" srcId="{D4B16BB3-3EFD-8F4D-87E5-2FE99B74AFF2}" destId="{4ACC43F6-C74E-FD4A-8934-F01C2C709E50}" srcOrd="11" destOrd="0" presId="urn:microsoft.com/office/officeart/2009/3/layout/DescendingProcess"/>
    <dgm:cxn modelId="{62DCA7F4-D721-7B47-B408-64B5E666F10B}" type="presParOf" srcId="{4ACC43F6-C74E-FD4A-8934-F01C2C709E50}" destId="{A2BF0FFF-5456-DC40-8A78-8124FEA2DB76}" srcOrd="0" destOrd="0" presId="urn:microsoft.com/office/officeart/2009/3/layout/DescendingProcess"/>
    <dgm:cxn modelId="{EA4FFD66-BCE7-C14C-AFAA-549824D26E1B}" type="presParOf" srcId="{D4B16BB3-3EFD-8F4D-87E5-2FE99B74AFF2}" destId="{A8B09BCE-CAD9-2C45-BE50-51D6F3B8E9E7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25C77-4BBB-7344-943C-1F5942802641}" type="doc">
      <dgm:prSet loTypeId="urn:microsoft.com/office/officeart/2005/8/layout/hierarchy3" loCatId="" qsTypeId="urn:microsoft.com/office/officeart/2005/8/quickstyle/simple1" qsCatId="simple" csTypeId="urn:microsoft.com/office/officeart/2005/8/colors/accent0_1" csCatId="mainScheme" phldr="1"/>
      <dgm:spPr/>
    </dgm:pt>
    <dgm:pt modelId="{1C809410-337A-534B-BA39-C7153C15C70D}">
      <dgm:prSet phldrT="[Text]"/>
      <dgm:spPr/>
      <dgm:t>
        <a:bodyPr/>
        <a:lstStyle/>
        <a:p>
          <a:r>
            <a:rPr lang="en-US" dirty="0"/>
            <a:t>Office of Research Statement</a:t>
          </a:r>
        </a:p>
      </dgm:t>
    </dgm:pt>
    <dgm:pt modelId="{91601DF5-5106-6C48-A202-0FAC51874BB2}" type="parTrans" cxnId="{649E3B58-3A1B-AD4E-8674-C614B9251F49}">
      <dgm:prSet/>
      <dgm:spPr/>
      <dgm:t>
        <a:bodyPr/>
        <a:lstStyle/>
        <a:p>
          <a:endParaRPr lang="en-US"/>
        </a:p>
      </dgm:t>
    </dgm:pt>
    <dgm:pt modelId="{9CC89F29-6D21-F94F-9F62-5C9F690F2E81}" type="sibTrans" cxnId="{649E3B58-3A1B-AD4E-8674-C614B9251F49}">
      <dgm:prSet/>
      <dgm:spPr/>
      <dgm:t>
        <a:bodyPr/>
        <a:lstStyle/>
        <a:p>
          <a:endParaRPr lang="en-US"/>
        </a:p>
      </dgm:t>
    </dgm:pt>
    <dgm:pt modelId="{CE6819B3-DFA3-7446-B66F-6CA6A3D3C7C9}">
      <dgm:prSet phldrT="[Text]"/>
      <dgm:spPr/>
      <dgm:t>
        <a:bodyPr/>
        <a:lstStyle/>
        <a:p>
          <a:r>
            <a:rPr lang="en-US" dirty="0"/>
            <a:t>RAP Cycle</a:t>
          </a:r>
        </a:p>
      </dgm:t>
    </dgm:pt>
    <dgm:pt modelId="{CCE2D200-0C0A-0246-ACCA-1D43F47209BF}" type="parTrans" cxnId="{352E74C3-EDA5-5945-BC52-8495E474173B}">
      <dgm:prSet/>
      <dgm:spPr/>
      <dgm:t>
        <a:bodyPr/>
        <a:lstStyle/>
        <a:p>
          <a:endParaRPr lang="en-US"/>
        </a:p>
      </dgm:t>
    </dgm:pt>
    <dgm:pt modelId="{C4F98FA6-1AE4-6740-AF04-B9DABD894817}" type="sibTrans" cxnId="{352E74C3-EDA5-5945-BC52-8495E474173B}">
      <dgm:prSet/>
      <dgm:spPr/>
      <dgm:t>
        <a:bodyPr/>
        <a:lstStyle/>
        <a:p>
          <a:endParaRPr lang="en-US"/>
        </a:p>
      </dgm:t>
    </dgm:pt>
    <dgm:pt modelId="{01912C5C-AFDA-5F4A-A0A6-401A348004C7}">
      <dgm:prSet phldrT="[Text]"/>
      <dgm:spPr/>
      <dgm:t>
        <a:bodyPr/>
        <a:lstStyle/>
        <a:p>
          <a:r>
            <a:rPr lang="en-US" dirty="0"/>
            <a:t>Recommendations</a:t>
          </a:r>
        </a:p>
      </dgm:t>
    </dgm:pt>
    <dgm:pt modelId="{DD23885A-1B11-934D-914E-ECD843CC8648}" type="parTrans" cxnId="{1020B4BC-59E6-5049-A32A-CF4B1A3489EF}">
      <dgm:prSet/>
      <dgm:spPr/>
      <dgm:t>
        <a:bodyPr/>
        <a:lstStyle/>
        <a:p>
          <a:endParaRPr lang="en-US"/>
        </a:p>
      </dgm:t>
    </dgm:pt>
    <dgm:pt modelId="{162775A4-0C39-E049-BD8F-1D8D82B65A7D}" type="sibTrans" cxnId="{1020B4BC-59E6-5049-A32A-CF4B1A3489EF}">
      <dgm:prSet/>
      <dgm:spPr/>
      <dgm:t>
        <a:bodyPr/>
        <a:lstStyle/>
        <a:p>
          <a:endParaRPr lang="en-US"/>
        </a:p>
      </dgm:t>
    </dgm:pt>
    <dgm:pt modelId="{589FE574-075F-7C4B-BED5-2AED7067705B}">
      <dgm:prSet/>
      <dgm:spPr/>
      <dgm:t>
        <a:bodyPr/>
        <a:lstStyle/>
        <a:p>
          <a:r>
            <a:rPr lang="en-US" dirty="0"/>
            <a:t>Written and Sent from Lindsey Criswell</a:t>
          </a:r>
        </a:p>
      </dgm:t>
    </dgm:pt>
    <dgm:pt modelId="{2252D6A5-A230-4944-991D-24DA7B33BB2A}" type="parTrans" cxnId="{00A7B4E4-D7D4-074D-90B0-92AB91C545FC}">
      <dgm:prSet/>
      <dgm:spPr/>
      <dgm:t>
        <a:bodyPr/>
        <a:lstStyle/>
        <a:p>
          <a:endParaRPr lang="en-US"/>
        </a:p>
      </dgm:t>
    </dgm:pt>
    <dgm:pt modelId="{43AC28CD-D728-894B-9245-55D03D8FD5CB}" type="sibTrans" cxnId="{00A7B4E4-D7D4-074D-90B0-92AB91C545FC}">
      <dgm:prSet/>
      <dgm:spPr/>
      <dgm:t>
        <a:bodyPr/>
        <a:lstStyle/>
        <a:p>
          <a:endParaRPr lang="en-US"/>
        </a:p>
      </dgm:t>
    </dgm:pt>
    <dgm:pt modelId="{CE398F73-9E75-D649-9F9C-E313F1D78F59}">
      <dgm:prSet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Establish Task Force</a:t>
          </a:r>
        </a:p>
      </dgm:t>
    </dgm:pt>
    <dgm:pt modelId="{12CC8DC7-B3D6-5445-8638-48BC51842CDB}" type="parTrans" cxnId="{01528ADE-0E1B-0D4E-A552-842DC57B5220}">
      <dgm:prSet/>
      <dgm:spPr/>
      <dgm:t>
        <a:bodyPr/>
        <a:lstStyle/>
        <a:p>
          <a:endParaRPr lang="en-US"/>
        </a:p>
      </dgm:t>
    </dgm:pt>
    <dgm:pt modelId="{BB2B8CF4-63AA-A744-A476-11458DDC9648}" type="sibTrans" cxnId="{01528ADE-0E1B-0D4E-A552-842DC57B5220}">
      <dgm:prSet/>
      <dgm:spPr/>
      <dgm:t>
        <a:bodyPr/>
        <a:lstStyle/>
        <a:p>
          <a:endParaRPr lang="en-US"/>
        </a:p>
      </dgm:t>
    </dgm:pt>
    <dgm:pt modelId="{7023BCDB-2CA8-B64C-838D-028CE28660C0}">
      <dgm:prSet/>
      <dgm:spPr/>
      <dgm:t>
        <a:bodyPr/>
        <a:lstStyle/>
        <a:p>
          <a:r>
            <a:rPr lang="en-US" dirty="0"/>
            <a:t>Inaugural Pilot Grants on Anti-Racism Research</a:t>
          </a:r>
        </a:p>
      </dgm:t>
    </dgm:pt>
    <dgm:pt modelId="{FD8ED5A8-BD3F-0C43-8A0D-F049BE5EB112}" type="parTrans" cxnId="{BB730C03-3341-514D-A1AB-82EB9BC6ED65}">
      <dgm:prSet/>
      <dgm:spPr/>
      <dgm:t>
        <a:bodyPr/>
        <a:lstStyle/>
        <a:p>
          <a:endParaRPr lang="en-US"/>
        </a:p>
      </dgm:t>
    </dgm:pt>
    <dgm:pt modelId="{6A32589F-42C5-7140-9FEA-0B23794B6356}" type="sibTrans" cxnId="{BB730C03-3341-514D-A1AB-82EB9BC6ED65}">
      <dgm:prSet/>
      <dgm:spPr/>
      <dgm:t>
        <a:bodyPr/>
        <a:lstStyle/>
        <a:p>
          <a:endParaRPr lang="en-US"/>
        </a:p>
      </dgm:t>
    </dgm:pt>
    <dgm:pt modelId="{4B02C504-E981-294F-8D7E-1A683DC6EF21}">
      <dgm:prSet/>
      <dgm:spPr/>
      <dgm:t>
        <a:bodyPr/>
        <a:lstStyle/>
        <a:p>
          <a:r>
            <a:rPr lang="en-US" dirty="0">
              <a:latin typeface="Calibri"/>
              <a:cs typeface="Calibri"/>
            </a:rPr>
            <a:t>Wide Range of Funders (up to $250K)</a:t>
          </a:r>
        </a:p>
      </dgm:t>
    </dgm:pt>
    <dgm:pt modelId="{F955FF81-64F1-A04C-BCEA-E4E07DFC03E2}" type="parTrans" cxnId="{EE121D2F-0E49-8B4D-B5EA-71ADC51D7F12}">
      <dgm:prSet/>
      <dgm:spPr/>
      <dgm:t>
        <a:bodyPr/>
        <a:lstStyle/>
        <a:p>
          <a:endParaRPr lang="en-US"/>
        </a:p>
      </dgm:t>
    </dgm:pt>
    <dgm:pt modelId="{16226563-9FAF-CD48-9A72-9DB8022A0E96}" type="sibTrans" cxnId="{EE121D2F-0E49-8B4D-B5EA-71ADC51D7F12}">
      <dgm:prSet/>
      <dgm:spPr/>
      <dgm:t>
        <a:bodyPr/>
        <a:lstStyle/>
        <a:p>
          <a:endParaRPr lang="en-US"/>
        </a:p>
      </dgm:t>
    </dgm:pt>
    <dgm:pt modelId="{79EFD4B5-AD76-364C-A52A-465568BCDD32}">
      <dgm:prSet/>
      <dgm:spPr/>
      <dgm:t>
        <a:bodyPr/>
        <a:lstStyle/>
        <a:p>
          <a:r>
            <a:rPr lang="en-US" dirty="0"/>
            <a:t>4 urgent topline recommendations</a:t>
          </a:r>
        </a:p>
      </dgm:t>
    </dgm:pt>
    <dgm:pt modelId="{01B9A0EF-4AF6-2C45-B5B8-FBBFB922AC7F}" type="parTrans" cxnId="{AA57C0D5-C409-134F-BF55-76CCE3BC70E4}">
      <dgm:prSet/>
      <dgm:spPr/>
      <dgm:t>
        <a:bodyPr/>
        <a:lstStyle/>
        <a:p>
          <a:endParaRPr lang="en-US"/>
        </a:p>
      </dgm:t>
    </dgm:pt>
    <dgm:pt modelId="{8C494ADD-2543-9A43-BB56-7A490C0FEB0D}" type="sibTrans" cxnId="{AA57C0D5-C409-134F-BF55-76CCE3BC70E4}">
      <dgm:prSet/>
      <dgm:spPr/>
      <dgm:t>
        <a:bodyPr/>
        <a:lstStyle/>
        <a:p>
          <a:endParaRPr lang="en-US"/>
        </a:p>
      </dgm:t>
    </dgm:pt>
    <dgm:pt modelId="{3151C179-9806-D24E-9111-8B07C69AC0CC}">
      <dgm:prSet/>
      <dgm:spPr/>
      <dgm:t>
        <a:bodyPr/>
        <a:lstStyle/>
        <a:p>
          <a:r>
            <a:rPr lang="en-US" dirty="0"/>
            <a:t>Themes of 164 distinct recommendations</a:t>
          </a:r>
        </a:p>
      </dgm:t>
    </dgm:pt>
    <dgm:pt modelId="{95AC78D9-7040-294D-971C-7AF4352D8A41}" type="parTrans" cxnId="{0E4A370A-7CC9-E746-9565-25DED2FAC5ED}">
      <dgm:prSet/>
      <dgm:spPr/>
      <dgm:t>
        <a:bodyPr/>
        <a:lstStyle/>
        <a:p>
          <a:endParaRPr lang="en-US"/>
        </a:p>
      </dgm:t>
    </dgm:pt>
    <dgm:pt modelId="{9DBBFE0C-E0AE-C646-A4FD-5AEAD0FD80B9}" type="sibTrans" cxnId="{0E4A370A-7CC9-E746-9565-25DED2FAC5ED}">
      <dgm:prSet/>
      <dgm:spPr/>
      <dgm:t>
        <a:bodyPr/>
        <a:lstStyle/>
        <a:p>
          <a:endParaRPr lang="en-US"/>
        </a:p>
      </dgm:t>
    </dgm:pt>
    <dgm:pt modelId="{5A1815F8-936F-3343-9510-17A99B5AA4F5}" type="pres">
      <dgm:prSet presAssocID="{81025C77-4BBB-7344-943C-1F59428026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D4BE76-9F67-3C4D-B03B-568CD19E216C}" type="pres">
      <dgm:prSet presAssocID="{1C809410-337A-534B-BA39-C7153C15C70D}" presName="root" presStyleCnt="0"/>
      <dgm:spPr/>
    </dgm:pt>
    <dgm:pt modelId="{0AC547C3-F3EE-C445-91FF-630F5F174A2C}" type="pres">
      <dgm:prSet presAssocID="{1C809410-337A-534B-BA39-C7153C15C70D}" presName="rootComposite" presStyleCnt="0"/>
      <dgm:spPr/>
    </dgm:pt>
    <dgm:pt modelId="{350CAA6D-4CAA-8C4D-B15A-4E98D39D45D4}" type="pres">
      <dgm:prSet presAssocID="{1C809410-337A-534B-BA39-C7153C15C70D}" presName="rootText" presStyleLbl="node1" presStyleIdx="0" presStyleCnt="3"/>
      <dgm:spPr/>
    </dgm:pt>
    <dgm:pt modelId="{52B5ABE2-99F8-8145-B1D3-D8A9238BD092}" type="pres">
      <dgm:prSet presAssocID="{1C809410-337A-534B-BA39-C7153C15C70D}" presName="rootConnector" presStyleLbl="node1" presStyleIdx="0" presStyleCnt="3"/>
      <dgm:spPr/>
    </dgm:pt>
    <dgm:pt modelId="{D08E1DC7-8E5E-AE42-A324-789D0E6D36F6}" type="pres">
      <dgm:prSet presAssocID="{1C809410-337A-534B-BA39-C7153C15C70D}" presName="childShape" presStyleCnt="0"/>
      <dgm:spPr/>
    </dgm:pt>
    <dgm:pt modelId="{32CEB49D-2606-EC4A-8374-4C8545FC8D03}" type="pres">
      <dgm:prSet presAssocID="{2252D6A5-A230-4944-991D-24DA7B33BB2A}" presName="Name13" presStyleLbl="parChTrans1D2" presStyleIdx="0" presStyleCnt="6"/>
      <dgm:spPr/>
    </dgm:pt>
    <dgm:pt modelId="{EF3A41B5-358E-4240-BEA1-C3AAD6765EC0}" type="pres">
      <dgm:prSet presAssocID="{589FE574-075F-7C4B-BED5-2AED7067705B}" presName="childText" presStyleLbl="bgAcc1" presStyleIdx="0" presStyleCnt="6">
        <dgm:presLayoutVars>
          <dgm:bulletEnabled val="1"/>
        </dgm:presLayoutVars>
      </dgm:prSet>
      <dgm:spPr/>
    </dgm:pt>
    <dgm:pt modelId="{A926514C-1CE2-9F4D-8707-6C6CC395F19D}" type="pres">
      <dgm:prSet presAssocID="{12CC8DC7-B3D6-5445-8638-48BC51842CDB}" presName="Name13" presStyleLbl="parChTrans1D2" presStyleIdx="1" presStyleCnt="6"/>
      <dgm:spPr/>
    </dgm:pt>
    <dgm:pt modelId="{3BFE1330-B036-A748-B782-2C339D2B0C44}" type="pres">
      <dgm:prSet presAssocID="{CE398F73-9E75-D649-9F9C-E313F1D78F59}" presName="childText" presStyleLbl="bgAcc1" presStyleIdx="1" presStyleCnt="6">
        <dgm:presLayoutVars>
          <dgm:bulletEnabled val="1"/>
        </dgm:presLayoutVars>
      </dgm:prSet>
      <dgm:spPr/>
    </dgm:pt>
    <dgm:pt modelId="{E88ED0E2-6686-4142-ABA4-AD87E516110C}" type="pres">
      <dgm:prSet presAssocID="{CE6819B3-DFA3-7446-B66F-6CA6A3D3C7C9}" presName="root" presStyleCnt="0"/>
      <dgm:spPr/>
    </dgm:pt>
    <dgm:pt modelId="{8A87AFD0-8DAE-434A-9A3B-21E5A9984607}" type="pres">
      <dgm:prSet presAssocID="{CE6819B3-DFA3-7446-B66F-6CA6A3D3C7C9}" presName="rootComposite" presStyleCnt="0"/>
      <dgm:spPr/>
    </dgm:pt>
    <dgm:pt modelId="{36957093-C345-674C-B9EF-F50CE1515A0D}" type="pres">
      <dgm:prSet presAssocID="{CE6819B3-DFA3-7446-B66F-6CA6A3D3C7C9}" presName="rootText" presStyleLbl="node1" presStyleIdx="1" presStyleCnt="3"/>
      <dgm:spPr/>
    </dgm:pt>
    <dgm:pt modelId="{902B75D5-D7F3-874A-855B-B38DC90783D3}" type="pres">
      <dgm:prSet presAssocID="{CE6819B3-DFA3-7446-B66F-6CA6A3D3C7C9}" presName="rootConnector" presStyleLbl="node1" presStyleIdx="1" presStyleCnt="3"/>
      <dgm:spPr/>
    </dgm:pt>
    <dgm:pt modelId="{B987B47B-7A34-794F-A047-EF977F3B2A73}" type="pres">
      <dgm:prSet presAssocID="{CE6819B3-DFA3-7446-B66F-6CA6A3D3C7C9}" presName="childShape" presStyleCnt="0"/>
      <dgm:spPr/>
    </dgm:pt>
    <dgm:pt modelId="{85B1F192-70F0-BD4A-A3E0-92C862111854}" type="pres">
      <dgm:prSet presAssocID="{FD8ED5A8-BD3F-0C43-8A0D-F049BE5EB112}" presName="Name13" presStyleLbl="parChTrans1D2" presStyleIdx="2" presStyleCnt="6"/>
      <dgm:spPr/>
    </dgm:pt>
    <dgm:pt modelId="{80E58EC7-4E36-594C-B447-3E51F89D2F72}" type="pres">
      <dgm:prSet presAssocID="{7023BCDB-2CA8-B64C-838D-028CE28660C0}" presName="childText" presStyleLbl="bgAcc1" presStyleIdx="2" presStyleCnt="6">
        <dgm:presLayoutVars>
          <dgm:bulletEnabled val="1"/>
        </dgm:presLayoutVars>
      </dgm:prSet>
      <dgm:spPr/>
    </dgm:pt>
    <dgm:pt modelId="{0A4FFB6C-6AB2-F14E-B013-ECC866FD69EE}" type="pres">
      <dgm:prSet presAssocID="{F955FF81-64F1-A04C-BCEA-E4E07DFC03E2}" presName="Name13" presStyleLbl="parChTrans1D2" presStyleIdx="3" presStyleCnt="6"/>
      <dgm:spPr/>
    </dgm:pt>
    <dgm:pt modelId="{481CD316-16C6-0843-A813-345E881D7E41}" type="pres">
      <dgm:prSet presAssocID="{4B02C504-E981-294F-8D7E-1A683DC6EF21}" presName="childText" presStyleLbl="bgAcc1" presStyleIdx="3" presStyleCnt="6">
        <dgm:presLayoutVars>
          <dgm:bulletEnabled val="1"/>
        </dgm:presLayoutVars>
      </dgm:prSet>
      <dgm:spPr/>
    </dgm:pt>
    <dgm:pt modelId="{599747E4-E36F-CA45-8A5A-B10B3A506D36}" type="pres">
      <dgm:prSet presAssocID="{01912C5C-AFDA-5F4A-A0A6-401A348004C7}" presName="root" presStyleCnt="0"/>
      <dgm:spPr/>
    </dgm:pt>
    <dgm:pt modelId="{2DAC9A24-3A93-2845-896C-9E73AA1C8BD8}" type="pres">
      <dgm:prSet presAssocID="{01912C5C-AFDA-5F4A-A0A6-401A348004C7}" presName="rootComposite" presStyleCnt="0"/>
      <dgm:spPr/>
    </dgm:pt>
    <dgm:pt modelId="{AEC7594E-2BB7-D843-A94C-4FFF99F03BC3}" type="pres">
      <dgm:prSet presAssocID="{01912C5C-AFDA-5F4A-A0A6-401A348004C7}" presName="rootText" presStyleLbl="node1" presStyleIdx="2" presStyleCnt="3"/>
      <dgm:spPr/>
    </dgm:pt>
    <dgm:pt modelId="{66FAE41E-C47F-624E-9B38-530B7E6EC0F5}" type="pres">
      <dgm:prSet presAssocID="{01912C5C-AFDA-5F4A-A0A6-401A348004C7}" presName="rootConnector" presStyleLbl="node1" presStyleIdx="2" presStyleCnt="3"/>
      <dgm:spPr/>
    </dgm:pt>
    <dgm:pt modelId="{3848E70E-668F-5444-B54C-4C6614849851}" type="pres">
      <dgm:prSet presAssocID="{01912C5C-AFDA-5F4A-A0A6-401A348004C7}" presName="childShape" presStyleCnt="0"/>
      <dgm:spPr/>
    </dgm:pt>
    <dgm:pt modelId="{E3BEA1FA-5334-6241-9976-DE53AAF4BA46}" type="pres">
      <dgm:prSet presAssocID="{01B9A0EF-4AF6-2C45-B5B8-FBBFB922AC7F}" presName="Name13" presStyleLbl="parChTrans1D2" presStyleIdx="4" presStyleCnt="6"/>
      <dgm:spPr/>
    </dgm:pt>
    <dgm:pt modelId="{A6557147-E9C9-F047-81F0-03EB36B9717F}" type="pres">
      <dgm:prSet presAssocID="{79EFD4B5-AD76-364C-A52A-465568BCDD32}" presName="childText" presStyleLbl="bgAcc1" presStyleIdx="4" presStyleCnt="6">
        <dgm:presLayoutVars>
          <dgm:bulletEnabled val="1"/>
        </dgm:presLayoutVars>
      </dgm:prSet>
      <dgm:spPr/>
    </dgm:pt>
    <dgm:pt modelId="{18CFDAA2-46C9-DF41-B74D-034B633EA1B1}" type="pres">
      <dgm:prSet presAssocID="{95AC78D9-7040-294D-971C-7AF4352D8A41}" presName="Name13" presStyleLbl="parChTrans1D2" presStyleIdx="5" presStyleCnt="6"/>
      <dgm:spPr/>
    </dgm:pt>
    <dgm:pt modelId="{03F7C516-3B91-1041-B06B-8AFF583C3368}" type="pres">
      <dgm:prSet presAssocID="{3151C179-9806-D24E-9111-8B07C69AC0CC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B730C03-3341-514D-A1AB-82EB9BC6ED65}" srcId="{CE6819B3-DFA3-7446-B66F-6CA6A3D3C7C9}" destId="{7023BCDB-2CA8-B64C-838D-028CE28660C0}" srcOrd="0" destOrd="0" parTransId="{FD8ED5A8-BD3F-0C43-8A0D-F049BE5EB112}" sibTransId="{6A32589F-42C5-7140-9FEA-0B23794B6356}"/>
    <dgm:cxn modelId="{0E4A370A-7CC9-E746-9565-25DED2FAC5ED}" srcId="{01912C5C-AFDA-5F4A-A0A6-401A348004C7}" destId="{3151C179-9806-D24E-9111-8B07C69AC0CC}" srcOrd="1" destOrd="0" parTransId="{95AC78D9-7040-294D-971C-7AF4352D8A41}" sibTransId="{9DBBFE0C-E0AE-C646-A4FD-5AEAD0FD80B9}"/>
    <dgm:cxn modelId="{A716A521-215E-F04D-A32F-2DF81336F6CE}" type="presOf" srcId="{79EFD4B5-AD76-364C-A52A-465568BCDD32}" destId="{A6557147-E9C9-F047-81F0-03EB36B9717F}" srcOrd="0" destOrd="0" presId="urn:microsoft.com/office/officeart/2005/8/layout/hierarchy3"/>
    <dgm:cxn modelId="{3A00BA2E-1565-5648-A87A-F1D3B42D1AED}" type="presOf" srcId="{2252D6A5-A230-4944-991D-24DA7B33BB2A}" destId="{32CEB49D-2606-EC4A-8374-4C8545FC8D03}" srcOrd="0" destOrd="0" presId="urn:microsoft.com/office/officeart/2005/8/layout/hierarchy3"/>
    <dgm:cxn modelId="{EE121D2F-0E49-8B4D-B5EA-71ADC51D7F12}" srcId="{CE6819B3-DFA3-7446-B66F-6CA6A3D3C7C9}" destId="{4B02C504-E981-294F-8D7E-1A683DC6EF21}" srcOrd="1" destOrd="0" parTransId="{F955FF81-64F1-A04C-BCEA-E4E07DFC03E2}" sibTransId="{16226563-9FAF-CD48-9A72-9DB8022A0E96}"/>
    <dgm:cxn modelId="{111DCC36-78F2-F348-BE98-02668A149B0D}" type="presOf" srcId="{4B02C504-E981-294F-8D7E-1A683DC6EF21}" destId="{481CD316-16C6-0843-A813-345E881D7E41}" srcOrd="0" destOrd="0" presId="urn:microsoft.com/office/officeart/2005/8/layout/hierarchy3"/>
    <dgm:cxn modelId="{6184455B-CAC7-5B47-9F84-B3C1A178F8D1}" type="presOf" srcId="{7023BCDB-2CA8-B64C-838D-028CE28660C0}" destId="{80E58EC7-4E36-594C-B447-3E51F89D2F72}" srcOrd="0" destOrd="0" presId="urn:microsoft.com/office/officeart/2005/8/layout/hierarchy3"/>
    <dgm:cxn modelId="{11AEDA61-1206-124A-ABBD-ED2AFFAD8E36}" type="presOf" srcId="{3151C179-9806-D24E-9111-8B07C69AC0CC}" destId="{03F7C516-3B91-1041-B06B-8AFF583C3368}" srcOrd="0" destOrd="0" presId="urn:microsoft.com/office/officeart/2005/8/layout/hierarchy3"/>
    <dgm:cxn modelId="{C016804A-FFB7-F44D-8A02-068FB9D7E0B5}" type="presOf" srcId="{01912C5C-AFDA-5F4A-A0A6-401A348004C7}" destId="{66FAE41E-C47F-624E-9B38-530B7E6EC0F5}" srcOrd="1" destOrd="0" presId="urn:microsoft.com/office/officeart/2005/8/layout/hierarchy3"/>
    <dgm:cxn modelId="{9D6B716E-1CA8-6941-A115-BF7405928131}" type="presOf" srcId="{1C809410-337A-534B-BA39-C7153C15C70D}" destId="{52B5ABE2-99F8-8145-B1D3-D8A9238BD092}" srcOrd="1" destOrd="0" presId="urn:microsoft.com/office/officeart/2005/8/layout/hierarchy3"/>
    <dgm:cxn modelId="{81A4FA50-0480-4449-A2AC-768D3AD7F9D0}" type="presOf" srcId="{CE398F73-9E75-D649-9F9C-E313F1D78F59}" destId="{3BFE1330-B036-A748-B782-2C339D2B0C44}" srcOrd="0" destOrd="0" presId="urn:microsoft.com/office/officeart/2005/8/layout/hierarchy3"/>
    <dgm:cxn modelId="{649E3B58-3A1B-AD4E-8674-C614B9251F49}" srcId="{81025C77-4BBB-7344-943C-1F5942802641}" destId="{1C809410-337A-534B-BA39-C7153C15C70D}" srcOrd="0" destOrd="0" parTransId="{91601DF5-5106-6C48-A202-0FAC51874BB2}" sibTransId="{9CC89F29-6D21-F94F-9F62-5C9F690F2E81}"/>
    <dgm:cxn modelId="{96EC1E87-8F49-4C44-9123-610DE231A7A7}" type="presOf" srcId="{01B9A0EF-4AF6-2C45-B5B8-FBBFB922AC7F}" destId="{E3BEA1FA-5334-6241-9976-DE53AAF4BA46}" srcOrd="0" destOrd="0" presId="urn:microsoft.com/office/officeart/2005/8/layout/hierarchy3"/>
    <dgm:cxn modelId="{992BDE8F-4573-A24E-ADB1-79AE6246A597}" type="presOf" srcId="{F955FF81-64F1-A04C-BCEA-E4E07DFC03E2}" destId="{0A4FFB6C-6AB2-F14E-B013-ECC866FD69EE}" srcOrd="0" destOrd="0" presId="urn:microsoft.com/office/officeart/2005/8/layout/hierarchy3"/>
    <dgm:cxn modelId="{8862B99C-4BCF-9440-8BC6-A155CBB74CC4}" type="presOf" srcId="{FD8ED5A8-BD3F-0C43-8A0D-F049BE5EB112}" destId="{85B1F192-70F0-BD4A-A3E0-92C862111854}" srcOrd="0" destOrd="0" presId="urn:microsoft.com/office/officeart/2005/8/layout/hierarchy3"/>
    <dgm:cxn modelId="{536ACAA3-2DFA-B147-A12B-37D9D7B125D1}" type="presOf" srcId="{1C809410-337A-534B-BA39-C7153C15C70D}" destId="{350CAA6D-4CAA-8C4D-B15A-4E98D39D45D4}" srcOrd="0" destOrd="0" presId="urn:microsoft.com/office/officeart/2005/8/layout/hierarchy3"/>
    <dgm:cxn modelId="{6ADCCBAC-615F-374C-920F-55D6E17CCDF6}" type="presOf" srcId="{12CC8DC7-B3D6-5445-8638-48BC51842CDB}" destId="{A926514C-1CE2-9F4D-8707-6C6CC395F19D}" srcOrd="0" destOrd="0" presId="urn:microsoft.com/office/officeart/2005/8/layout/hierarchy3"/>
    <dgm:cxn modelId="{1020B4BC-59E6-5049-A32A-CF4B1A3489EF}" srcId="{81025C77-4BBB-7344-943C-1F5942802641}" destId="{01912C5C-AFDA-5F4A-A0A6-401A348004C7}" srcOrd="2" destOrd="0" parTransId="{DD23885A-1B11-934D-914E-ECD843CC8648}" sibTransId="{162775A4-0C39-E049-BD8F-1D8D82B65A7D}"/>
    <dgm:cxn modelId="{166259C0-C4DE-5A49-A362-34EBDC463706}" type="presOf" srcId="{95AC78D9-7040-294D-971C-7AF4352D8A41}" destId="{18CFDAA2-46C9-DF41-B74D-034B633EA1B1}" srcOrd="0" destOrd="0" presId="urn:microsoft.com/office/officeart/2005/8/layout/hierarchy3"/>
    <dgm:cxn modelId="{356437C2-4B24-7D41-81E1-86B6D4ED708C}" type="presOf" srcId="{01912C5C-AFDA-5F4A-A0A6-401A348004C7}" destId="{AEC7594E-2BB7-D843-A94C-4FFF99F03BC3}" srcOrd="0" destOrd="0" presId="urn:microsoft.com/office/officeart/2005/8/layout/hierarchy3"/>
    <dgm:cxn modelId="{352E74C3-EDA5-5945-BC52-8495E474173B}" srcId="{81025C77-4BBB-7344-943C-1F5942802641}" destId="{CE6819B3-DFA3-7446-B66F-6CA6A3D3C7C9}" srcOrd="1" destOrd="0" parTransId="{CCE2D200-0C0A-0246-ACCA-1D43F47209BF}" sibTransId="{C4F98FA6-1AE4-6740-AF04-B9DABD894817}"/>
    <dgm:cxn modelId="{7DD763CA-4EE9-594B-929A-5D9193A8F78C}" type="presOf" srcId="{589FE574-075F-7C4B-BED5-2AED7067705B}" destId="{EF3A41B5-358E-4240-BEA1-C3AAD6765EC0}" srcOrd="0" destOrd="0" presId="urn:microsoft.com/office/officeart/2005/8/layout/hierarchy3"/>
    <dgm:cxn modelId="{AA57C0D5-C409-134F-BF55-76CCE3BC70E4}" srcId="{01912C5C-AFDA-5F4A-A0A6-401A348004C7}" destId="{79EFD4B5-AD76-364C-A52A-465568BCDD32}" srcOrd="0" destOrd="0" parTransId="{01B9A0EF-4AF6-2C45-B5B8-FBBFB922AC7F}" sibTransId="{8C494ADD-2543-9A43-BB56-7A490C0FEB0D}"/>
    <dgm:cxn modelId="{198CBFD6-34C1-4942-8096-04990FE8BCC4}" type="presOf" srcId="{81025C77-4BBB-7344-943C-1F5942802641}" destId="{5A1815F8-936F-3343-9510-17A99B5AA4F5}" srcOrd="0" destOrd="0" presId="urn:microsoft.com/office/officeart/2005/8/layout/hierarchy3"/>
    <dgm:cxn modelId="{01528ADE-0E1B-0D4E-A552-842DC57B5220}" srcId="{1C809410-337A-534B-BA39-C7153C15C70D}" destId="{CE398F73-9E75-D649-9F9C-E313F1D78F59}" srcOrd="1" destOrd="0" parTransId="{12CC8DC7-B3D6-5445-8638-48BC51842CDB}" sibTransId="{BB2B8CF4-63AA-A744-A476-11458DDC9648}"/>
    <dgm:cxn modelId="{00A7B4E4-D7D4-074D-90B0-92AB91C545FC}" srcId="{1C809410-337A-534B-BA39-C7153C15C70D}" destId="{589FE574-075F-7C4B-BED5-2AED7067705B}" srcOrd="0" destOrd="0" parTransId="{2252D6A5-A230-4944-991D-24DA7B33BB2A}" sibTransId="{43AC28CD-D728-894B-9245-55D03D8FD5CB}"/>
    <dgm:cxn modelId="{4C0B20EB-80B9-1843-AC53-5B790E0B02A8}" type="presOf" srcId="{CE6819B3-DFA3-7446-B66F-6CA6A3D3C7C9}" destId="{902B75D5-D7F3-874A-855B-B38DC90783D3}" srcOrd="1" destOrd="0" presId="urn:microsoft.com/office/officeart/2005/8/layout/hierarchy3"/>
    <dgm:cxn modelId="{995372F4-90F9-5449-B273-1E2CF1309458}" type="presOf" srcId="{CE6819B3-DFA3-7446-B66F-6CA6A3D3C7C9}" destId="{36957093-C345-674C-B9EF-F50CE1515A0D}" srcOrd="0" destOrd="0" presId="urn:microsoft.com/office/officeart/2005/8/layout/hierarchy3"/>
    <dgm:cxn modelId="{2E580123-5234-8745-BA62-6D7C97C2074C}" type="presParOf" srcId="{5A1815F8-936F-3343-9510-17A99B5AA4F5}" destId="{0FD4BE76-9F67-3C4D-B03B-568CD19E216C}" srcOrd="0" destOrd="0" presId="urn:microsoft.com/office/officeart/2005/8/layout/hierarchy3"/>
    <dgm:cxn modelId="{D83C1C93-115B-0849-8F28-7FA8B6B5934D}" type="presParOf" srcId="{0FD4BE76-9F67-3C4D-B03B-568CD19E216C}" destId="{0AC547C3-F3EE-C445-91FF-630F5F174A2C}" srcOrd="0" destOrd="0" presId="urn:microsoft.com/office/officeart/2005/8/layout/hierarchy3"/>
    <dgm:cxn modelId="{F24ED831-C389-2A4C-B1FE-B1C189B9DACA}" type="presParOf" srcId="{0AC547C3-F3EE-C445-91FF-630F5F174A2C}" destId="{350CAA6D-4CAA-8C4D-B15A-4E98D39D45D4}" srcOrd="0" destOrd="0" presId="urn:microsoft.com/office/officeart/2005/8/layout/hierarchy3"/>
    <dgm:cxn modelId="{32C22F72-9EBA-5A41-8162-C99E1117A683}" type="presParOf" srcId="{0AC547C3-F3EE-C445-91FF-630F5F174A2C}" destId="{52B5ABE2-99F8-8145-B1D3-D8A9238BD092}" srcOrd="1" destOrd="0" presId="urn:microsoft.com/office/officeart/2005/8/layout/hierarchy3"/>
    <dgm:cxn modelId="{AE83F31D-D975-734D-8459-39E77CF228AC}" type="presParOf" srcId="{0FD4BE76-9F67-3C4D-B03B-568CD19E216C}" destId="{D08E1DC7-8E5E-AE42-A324-789D0E6D36F6}" srcOrd="1" destOrd="0" presId="urn:microsoft.com/office/officeart/2005/8/layout/hierarchy3"/>
    <dgm:cxn modelId="{F9B1B4DE-EC06-0844-B9EE-FA64A867CAE6}" type="presParOf" srcId="{D08E1DC7-8E5E-AE42-A324-789D0E6D36F6}" destId="{32CEB49D-2606-EC4A-8374-4C8545FC8D03}" srcOrd="0" destOrd="0" presId="urn:microsoft.com/office/officeart/2005/8/layout/hierarchy3"/>
    <dgm:cxn modelId="{0AD2A403-C726-2744-AF5B-F72A7D096511}" type="presParOf" srcId="{D08E1DC7-8E5E-AE42-A324-789D0E6D36F6}" destId="{EF3A41B5-358E-4240-BEA1-C3AAD6765EC0}" srcOrd="1" destOrd="0" presId="urn:microsoft.com/office/officeart/2005/8/layout/hierarchy3"/>
    <dgm:cxn modelId="{F276E912-C222-6744-B50E-56524A545605}" type="presParOf" srcId="{D08E1DC7-8E5E-AE42-A324-789D0E6D36F6}" destId="{A926514C-1CE2-9F4D-8707-6C6CC395F19D}" srcOrd="2" destOrd="0" presId="urn:microsoft.com/office/officeart/2005/8/layout/hierarchy3"/>
    <dgm:cxn modelId="{78CEB461-2CFC-EF4A-802D-5ADEF5AD03A7}" type="presParOf" srcId="{D08E1DC7-8E5E-AE42-A324-789D0E6D36F6}" destId="{3BFE1330-B036-A748-B782-2C339D2B0C44}" srcOrd="3" destOrd="0" presId="urn:microsoft.com/office/officeart/2005/8/layout/hierarchy3"/>
    <dgm:cxn modelId="{087B0A28-8247-984A-93A9-67C406194A15}" type="presParOf" srcId="{5A1815F8-936F-3343-9510-17A99B5AA4F5}" destId="{E88ED0E2-6686-4142-ABA4-AD87E516110C}" srcOrd="1" destOrd="0" presId="urn:microsoft.com/office/officeart/2005/8/layout/hierarchy3"/>
    <dgm:cxn modelId="{B670E2E2-FAC3-3547-9ABF-E298968F3D38}" type="presParOf" srcId="{E88ED0E2-6686-4142-ABA4-AD87E516110C}" destId="{8A87AFD0-8DAE-434A-9A3B-21E5A9984607}" srcOrd="0" destOrd="0" presId="urn:microsoft.com/office/officeart/2005/8/layout/hierarchy3"/>
    <dgm:cxn modelId="{7E110782-C327-2D42-8E59-692C2881934E}" type="presParOf" srcId="{8A87AFD0-8DAE-434A-9A3B-21E5A9984607}" destId="{36957093-C345-674C-B9EF-F50CE1515A0D}" srcOrd="0" destOrd="0" presId="urn:microsoft.com/office/officeart/2005/8/layout/hierarchy3"/>
    <dgm:cxn modelId="{820FA357-6A56-CC4F-8C77-50B9EF0679E7}" type="presParOf" srcId="{8A87AFD0-8DAE-434A-9A3B-21E5A9984607}" destId="{902B75D5-D7F3-874A-855B-B38DC90783D3}" srcOrd="1" destOrd="0" presId="urn:microsoft.com/office/officeart/2005/8/layout/hierarchy3"/>
    <dgm:cxn modelId="{78B6880F-F39F-9747-BD36-D52196864929}" type="presParOf" srcId="{E88ED0E2-6686-4142-ABA4-AD87E516110C}" destId="{B987B47B-7A34-794F-A047-EF977F3B2A73}" srcOrd="1" destOrd="0" presId="urn:microsoft.com/office/officeart/2005/8/layout/hierarchy3"/>
    <dgm:cxn modelId="{198F1292-1206-D749-B936-501ECF1AE9B7}" type="presParOf" srcId="{B987B47B-7A34-794F-A047-EF977F3B2A73}" destId="{85B1F192-70F0-BD4A-A3E0-92C862111854}" srcOrd="0" destOrd="0" presId="urn:microsoft.com/office/officeart/2005/8/layout/hierarchy3"/>
    <dgm:cxn modelId="{5F6CDAE5-91B9-714C-B781-AB5A2429F33C}" type="presParOf" srcId="{B987B47B-7A34-794F-A047-EF977F3B2A73}" destId="{80E58EC7-4E36-594C-B447-3E51F89D2F72}" srcOrd="1" destOrd="0" presId="urn:microsoft.com/office/officeart/2005/8/layout/hierarchy3"/>
    <dgm:cxn modelId="{EA30636A-ED84-BD47-87D3-693913E33802}" type="presParOf" srcId="{B987B47B-7A34-794F-A047-EF977F3B2A73}" destId="{0A4FFB6C-6AB2-F14E-B013-ECC866FD69EE}" srcOrd="2" destOrd="0" presId="urn:microsoft.com/office/officeart/2005/8/layout/hierarchy3"/>
    <dgm:cxn modelId="{3A62962A-14E9-D444-A213-492E6C753BF1}" type="presParOf" srcId="{B987B47B-7A34-794F-A047-EF977F3B2A73}" destId="{481CD316-16C6-0843-A813-345E881D7E41}" srcOrd="3" destOrd="0" presId="urn:microsoft.com/office/officeart/2005/8/layout/hierarchy3"/>
    <dgm:cxn modelId="{7CB3E7F9-1C73-6041-A92A-5C5BDAD2A8CF}" type="presParOf" srcId="{5A1815F8-936F-3343-9510-17A99B5AA4F5}" destId="{599747E4-E36F-CA45-8A5A-B10B3A506D36}" srcOrd="2" destOrd="0" presId="urn:microsoft.com/office/officeart/2005/8/layout/hierarchy3"/>
    <dgm:cxn modelId="{A7CBF3E1-CAC4-854A-8792-64FC0E389CE4}" type="presParOf" srcId="{599747E4-E36F-CA45-8A5A-B10B3A506D36}" destId="{2DAC9A24-3A93-2845-896C-9E73AA1C8BD8}" srcOrd="0" destOrd="0" presId="urn:microsoft.com/office/officeart/2005/8/layout/hierarchy3"/>
    <dgm:cxn modelId="{48CD85B4-0F84-CF4D-B98E-6CAC1A588A47}" type="presParOf" srcId="{2DAC9A24-3A93-2845-896C-9E73AA1C8BD8}" destId="{AEC7594E-2BB7-D843-A94C-4FFF99F03BC3}" srcOrd="0" destOrd="0" presId="urn:microsoft.com/office/officeart/2005/8/layout/hierarchy3"/>
    <dgm:cxn modelId="{B0EE47AE-F1C1-BC41-814C-06596CA10258}" type="presParOf" srcId="{2DAC9A24-3A93-2845-896C-9E73AA1C8BD8}" destId="{66FAE41E-C47F-624E-9B38-530B7E6EC0F5}" srcOrd="1" destOrd="0" presId="urn:microsoft.com/office/officeart/2005/8/layout/hierarchy3"/>
    <dgm:cxn modelId="{B0A559C2-F462-7F49-8671-B95A88B6A725}" type="presParOf" srcId="{599747E4-E36F-CA45-8A5A-B10B3A506D36}" destId="{3848E70E-668F-5444-B54C-4C6614849851}" srcOrd="1" destOrd="0" presId="urn:microsoft.com/office/officeart/2005/8/layout/hierarchy3"/>
    <dgm:cxn modelId="{0D18045C-CEA2-4848-9432-0871A3D88489}" type="presParOf" srcId="{3848E70E-668F-5444-B54C-4C6614849851}" destId="{E3BEA1FA-5334-6241-9976-DE53AAF4BA46}" srcOrd="0" destOrd="0" presId="urn:microsoft.com/office/officeart/2005/8/layout/hierarchy3"/>
    <dgm:cxn modelId="{4217431B-7AC7-E246-9C7B-A73B64C1BAF2}" type="presParOf" srcId="{3848E70E-668F-5444-B54C-4C6614849851}" destId="{A6557147-E9C9-F047-81F0-03EB36B9717F}" srcOrd="1" destOrd="0" presId="urn:microsoft.com/office/officeart/2005/8/layout/hierarchy3"/>
    <dgm:cxn modelId="{77D04D66-3AEF-1042-B68A-3F5C3F8449EB}" type="presParOf" srcId="{3848E70E-668F-5444-B54C-4C6614849851}" destId="{18CFDAA2-46C9-DF41-B74D-034B633EA1B1}" srcOrd="2" destOrd="0" presId="urn:microsoft.com/office/officeart/2005/8/layout/hierarchy3"/>
    <dgm:cxn modelId="{CF85FA8D-D5C1-9340-B21D-82594D1EF251}" type="presParOf" srcId="{3848E70E-668F-5444-B54C-4C6614849851}" destId="{03F7C516-3B91-1041-B06B-8AFF583C33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71FE1-C2BA-BB46-B110-92F40DA891BF}">
      <dsp:nvSpPr>
        <dsp:cNvPr id="0" name=""/>
        <dsp:cNvSpPr/>
      </dsp:nvSpPr>
      <dsp:spPr>
        <a:xfrm rot="4396374">
          <a:off x="3138847" y="901360"/>
          <a:ext cx="3910246" cy="2726909"/>
        </a:xfrm>
        <a:prstGeom prst="swooshArrow">
          <a:avLst>
            <a:gd name="adj1" fmla="val 16310"/>
            <a:gd name="adj2" fmla="val 313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697CE-3F1C-1749-8B39-DF710431B1C5}">
      <dsp:nvSpPr>
        <dsp:cNvPr id="0" name=""/>
        <dsp:cNvSpPr/>
      </dsp:nvSpPr>
      <dsp:spPr>
        <a:xfrm>
          <a:off x="4471598" y="1170456"/>
          <a:ext cx="98745" cy="98745"/>
        </a:xfrm>
        <a:prstGeom prst="ellips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FF303-24A7-0840-9AFA-004FCDBE74E4}">
      <dsp:nvSpPr>
        <dsp:cNvPr id="0" name=""/>
        <dsp:cNvSpPr/>
      </dsp:nvSpPr>
      <dsp:spPr>
        <a:xfrm>
          <a:off x="4944945" y="1501572"/>
          <a:ext cx="98745" cy="98745"/>
        </a:xfrm>
        <a:prstGeom prst="ellips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A55A3-DA8A-FC40-93E3-BE1FFA9C9A08}">
      <dsp:nvSpPr>
        <dsp:cNvPr id="0" name=""/>
        <dsp:cNvSpPr/>
      </dsp:nvSpPr>
      <dsp:spPr>
        <a:xfrm>
          <a:off x="5343552" y="1887497"/>
          <a:ext cx="98745" cy="98745"/>
        </a:xfrm>
        <a:prstGeom prst="ellips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E2D0F-3119-0F47-8F67-0C903D69A01A}">
      <dsp:nvSpPr>
        <dsp:cNvPr id="0" name=""/>
        <dsp:cNvSpPr/>
      </dsp:nvSpPr>
      <dsp:spPr>
        <a:xfrm>
          <a:off x="2289910" y="14360"/>
          <a:ext cx="2013831" cy="721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Dec 2020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Taskforce Established</a:t>
          </a:r>
        </a:p>
      </dsp:txBody>
      <dsp:txXfrm>
        <a:off x="2289910" y="14360"/>
        <a:ext cx="2013831" cy="721747"/>
      </dsp:txXfrm>
    </dsp:sp>
    <dsp:sp modelId="{22F360E7-FDBF-B648-BAD7-B867B1E1FEBA}">
      <dsp:nvSpPr>
        <dsp:cNvPr id="0" name=""/>
        <dsp:cNvSpPr/>
      </dsp:nvSpPr>
      <dsp:spPr>
        <a:xfrm>
          <a:off x="4831494" y="579535"/>
          <a:ext cx="1019279" cy="72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Jan 2021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RAP Cycle</a:t>
          </a:r>
        </a:p>
      </dsp:txBody>
      <dsp:txXfrm>
        <a:off x="4831494" y="579535"/>
        <a:ext cx="1019279" cy="724740"/>
      </dsp:txXfrm>
    </dsp:sp>
    <dsp:sp modelId="{1C91B11F-9B08-E645-816A-A5B4A2763AB1}">
      <dsp:nvSpPr>
        <dsp:cNvPr id="0" name=""/>
        <dsp:cNvSpPr/>
      </dsp:nvSpPr>
      <dsp:spPr>
        <a:xfrm>
          <a:off x="2115153" y="1228834"/>
          <a:ext cx="2355709" cy="74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February 2021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Bi-weekly meetings for Recommendations</a:t>
          </a:r>
        </a:p>
      </dsp:txBody>
      <dsp:txXfrm>
        <a:off x="2115153" y="1228834"/>
        <a:ext cx="2355709" cy="746120"/>
      </dsp:txXfrm>
    </dsp:sp>
    <dsp:sp modelId="{208FE4A7-A3EB-7E4A-B611-D033323C9A1E}">
      <dsp:nvSpPr>
        <dsp:cNvPr id="0" name=""/>
        <dsp:cNvSpPr/>
      </dsp:nvSpPr>
      <dsp:spPr>
        <a:xfrm>
          <a:off x="5688348" y="2314188"/>
          <a:ext cx="98745" cy="98745"/>
        </a:xfrm>
        <a:prstGeom prst="ellips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CCD2D-90CA-B743-9F5C-2A4EFBB3E79A}">
      <dsp:nvSpPr>
        <dsp:cNvPr id="0" name=""/>
        <dsp:cNvSpPr/>
      </dsp:nvSpPr>
      <dsp:spPr>
        <a:xfrm>
          <a:off x="5702986" y="1336719"/>
          <a:ext cx="1943211" cy="72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March 2021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/>
            </a:rPr>
            <a:t>Subgroup</a:t>
          </a:r>
          <a:r>
            <a:rPr lang="en-US" sz="1400" kern="1200" dirty="0"/>
            <a:t> meetings</a:t>
          </a:r>
        </a:p>
      </dsp:txBody>
      <dsp:txXfrm>
        <a:off x="5702986" y="1336719"/>
        <a:ext cx="1943211" cy="724740"/>
      </dsp:txXfrm>
    </dsp:sp>
    <dsp:sp modelId="{E3681175-5D52-6741-9F11-6650689EE574}">
      <dsp:nvSpPr>
        <dsp:cNvPr id="0" name=""/>
        <dsp:cNvSpPr/>
      </dsp:nvSpPr>
      <dsp:spPr>
        <a:xfrm>
          <a:off x="3823545" y="1987239"/>
          <a:ext cx="1721311" cy="123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April 2021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Draft of Recommendations</a:t>
          </a:r>
        </a:p>
      </dsp:txBody>
      <dsp:txXfrm>
        <a:off x="3823545" y="1987239"/>
        <a:ext cx="1721311" cy="1230305"/>
      </dsp:txXfrm>
    </dsp:sp>
    <dsp:sp modelId="{A2BF0FFF-5456-DC40-8A78-8124FEA2DB76}">
      <dsp:nvSpPr>
        <dsp:cNvPr id="0" name=""/>
        <dsp:cNvSpPr/>
      </dsp:nvSpPr>
      <dsp:spPr>
        <a:xfrm>
          <a:off x="5966376" y="2749486"/>
          <a:ext cx="98745" cy="98745"/>
        </a:xfrm>
        <a:prstGeom prst="ellips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9C71F-6D2C-4A4D-8ADB-1E4B5694DA3B}">
      <dsp:nvSpPr>
        <dsp:cNvPr id="0" name=""/>
        <dsp:cNvSpPr/>
      </dsp:nvSpPr>
      <dsp:spPr>
        <a:xfrm>
          <a:off x="6721496" y="2297519"/>
          <a:ext cx="1835002" cy="72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May 2021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Recommendations to Public</a:t>
          </a:r>
        </a:p>
      </dsp:txBody>
      <dsp:txXfrm>
        <a:off x="6721496" y="2297519"/>
        <a:ext cx="1835002" cy="724740"/>
      </dsp:txXfrm>
    </dsp:sp>
    <dsp:sp modelId="{A8B09BCE-CAD9-2C45-BE50-51D6F3B8E9E7}">
      <dsp:nvSpPr>
        <dsp:cNvPr id="0" name=""/>
        <dsp:cNvSpPr/>
      </dsp:nvSpPr>
      <dsp:spPr>
        <a:xfrm>
          <a:off x="5342800" y="3804890"/>
          <a:ext cx="2491297" cy="72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June 2021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Recommendations Finalized</a:t>
          </a:r>
        </a:p>
      </dsp:txBody>
      <dsp:txXfrm>
        <a:off x="5342800" y="3804890"/>
        <a:ext cx="2491297" cy="724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CAA6D-4CAA-8C4D-B15A-4E98D39D45D4}">
      <dsp:nvSpPr>
        <dsp:cNvPr id="0" name=""/>
        <dsp:cNvSpPr/>
      </dsp:nvSpPr>
      <dsp:spPr>
        <a:xfrm>
          <a:off x="908818" y="1178"/>
          <a:ext cx="2485132" cy="1242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Office of Research Statement</a:t>
          </a:r>
        </a:p>
      </dsp:txBody>
      <dsp:txXfrm>
        <a:off x="945212" y="37572"/>
        <a:ext cx="2412344" cy="1169778"/>
      </dsp:txXfrm>
    </dsp:sp>
    <dsp:sp modelId="{32CEB49D-2606-EC4A-8374-4C8545FC8D03}">
      <dsp:nvSpPr>
        <dsp:cNvPr id="0" name=""/>
        <dsp:cNvSpPr/>
      </dsp:nvSpPr>
      <dsp:spPr>
        <a:xfrm>
          <a:off x="115733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A41B5-358E-4240-BEA1-C3AAD6765EC0}">
      <dsp:nvSpPr>
        <dsp:cNvPr id="0" name=""/>
        <dsp:cNvSpPr/>
      </dsp:nvSpPr>
      <dsp:spPr>
        <a:xfrm>
          <a:off x="1405845" y="1554385"/>
          <a:ext cx="1988105" cy="12425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Written and Sent from Lindsey Criswell</a:t>
          </a:r>
        </a:p>
      </dsp:txBody>
      <dsp:txXfrm>
        <a:off x="1442239" y="1590779"/>
        <a:ext cx="1915317" cy="1169778"/>
      </dsp:txXfrm>
    </dsp:sp>
    <dsp:sp modelId="{A926514C-1CE2-9F4D-8707-6C6CC395F19D}">
      <dsp:nvSpPr>
        <dsp:cNvPr id="0" name=""/>
        <dsp:cNvSpPr/>
      </dsp:nvSpPr>
      <dsp:spPr>
        <a:xfrm>
          <a:off x="1157332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E1330-B036-A748-B782-2C339D2B0C44}">
      <dsp:nvSpPr>
        <dsp:cNvPr id="0" name=""/>
        <dsp:cNvSpPr/>
      </dsp:nvSpPr>
      <dsp:spPr>
        <a:xfrm>
          <a:off x="1405845" y="3107593"/>
          <a:ext cx="1988105" cy="12425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cs typeface="Calibri"/>
            </a:rPr>
            <a:t>Establish Task Force</a:t>
          </a:r>
        </a:p>
      </dsp:txBody>
      <dsp:txXfrm>
        <a:off x="1442239" y="3143987"/>
        <a:ext cx="1915317" cy="1169778"/>
      </dsp:txXfrm>
    </dsp:sp>
    <dsp:sp modelId="{36957093-C345-674C-B9EF-F50CE1515A0D}">
      <dsp:nvSpPr>
        <dsp:cNvPr id="0" name=""/>
        <dsp:cNvSpPr/>
      </dsp:nvSpPr>
      <dsp:spPr>
        <a:xfrm>
          <a:off x="4015233" y="1178"/>
          <a:ext cx="2485132" cy="1242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RAP Cycle</a:t>
          </a:r>
        </a:p>
      </dsp:txBody>
      <dsp:txXfrm>
        <a:off x="4051627" y="37572"/>
        <a:ext cx="2412344" cy="1169778"/>
      </dsp:txXfrm>
    </dsp:sp>
    <dsp:sp modelId="{85B1F192-70F0-BD4A-A3E0-92C862111854}">
      <dsp:nvSpPr>
        <dsp:cNvPr id="0" name=""/>
        <dsp:cNvSpPr/>
      </dsp:nvSpPr>
      <dsp:spPr>
        <a:xfrm>
          <a:off x="4263747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58EC7-4E36-594C-B447-3E51F89D2F72}">
      <dsp:nvSpPr>
        <dsp:cNvPr id="0" name=""/>
        <dsp:cNvSpPr/>
      </dsp:nvSpPr>
      <dsp:spPr>
        <a:xfrm>
          <a:off x="4512260" y="1554385"/>
          <a:ext cx="1988105" cy="12425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Inaugural Pilot Grants on Anti-Racism Research</a:t>
          </a:r>
        </a:p>
      </dsp:txBody>
      <dsp:txXfrm>
        <a:off x="4548654" y="1590779"/>
        <a:ext cx="1915317" cy="1169778"/>
      </dsp:txXfrm>
    </dsp:sp>
    <dsp:sp modelId="{0A4FFB6C-6AB2-F14E-B013-ECC866FD69EE}">
      <dsp:nvSpPr>
        <dsp:cNvPr id="0" name=""/>
        <dsp:cNvSpPr/>
      </dsp:nvSpPr>
      <dsp:spPr>
        <a:xfrm>
          <a:off x="4263747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CD316-16C6-0843-A813-345E881D7E41}">
      <dsp:nvSpPr>
        <dsp:cNvPr id="0" name=""/>
        <dsp:cNvSpPr/>
      </dsp:nvSpPr>
      <dsp:spPr>
        <a:xfrm>
          <a:off x="4512260" y="3107593"/>
          <a:ext cx="1988105" cy="12425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cs typeface="Calibri"/>
            </a:rPr>
            <a:t>Wide Range of Funders (up to $250K)</a:t>
          </a:r>
        </a:p>
      </dsp:txBody>
      <dsp:txXfrm>
        <a:off x="4548654" y="3143987"/>
        <a:ext cx="1915317" cy="1169778"/>
      </dsp:txXfrm>
    </dsp:sp>
    <dsp:sp modelId="{AEC7594E-2BB7-D843-A94C-4FFF99F03BC3}">
      <dsp:nvSpPr>
        <dsp:cNvPr id="0" name=""/>
        <dsp:cNvSpPr/>
      </dsp:nvSpPr>
      <dsp:spPr>
        <a:xfrm>
          <a:off x="7121649" y="1178"/>
          <a:ext cx="2485132" cy="1242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Recommendations</a:t>
          </a:r>
        </a:p>
      </dsp:txBody>
      <dsp:txXfrm>
        <a:off x="7158043" y="37572"/>
        <a:ext cx="2412344" cy="1169778"/>
      </dsp:txXfrm>
    </dsp:sp>
    <dsp:sp modelId="{E3BEA1FA-5334-6241-9976-DE53AAF4BA46}">
      <dsp:nvSpPr>
        <dsp:cNvPr id="0" name=""/>
        <dsp:cNvSpPr/>
      </dsp:nvSpPr>
      <dsp:spPr>
        <a:xfrm>
          <a:off x="737016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57147-E9C9-F047-81F0-03EB36B9717F}">
      <dsp:nvSpPr>
        <dsp:cNvPr id="0" name=""/>
        <dsp:cNvSpPr/>
      </dsp:nvSpPr>
      <dsp:spPr>
        <a:xfrm>
          <a:off x="7618675" y="1554385"/>
          <a:ext cx="1988105" cy="12425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 urgent topline recommendations</a:t>
          </a:r>
        </a:p>
      </dsp:txBody>
      <dsp:txXfrm>
        <a:off x="7655069" y="1590779"/>
        <a:ext cx="1915317" cy="1169778"/>
      </dsp:txXfrm>
    </dsp:sp>
    <dsp:sp modelId="{18CFDAA2-46C9-DF41-B74D-034B633EA1B1}">
      <dsp:nvSpPr>
        <dsp:cNvPr id="0" name=""/>
        <dsp:cNvSpPr/>
      </dsp:nvSpPr>
      <dsp:spPr>
        <a:xfrm>
          <a:off x="7370162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7C516-3B91-1041-B06B-8AFF583C3368}">
      <dsp:nvSpPr>
        <dsp:cNvPr id="0" name=""/>
        <dsp:cNvSpPr/>
      </dsp:nvSpPr>
      <dsp:spPr>
        <a:xfrm>
          <a:off x="7618675" y="3107593"/>
          <a:ext cx="1988105" cy="12425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Themes of 164 distinct recommendations</a:t>
          </a:r>
        </a:p>
      </dsp:txBody>
      <dsp:txXfrm>
        <a:off x="7655069" y="3143987"/>
        <a:ext cx="1915317" cy="116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7/9/2021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1" y="477077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8698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5" y="4246881"/>
            <a:ext cx="849572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787" y="2917135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rgbClr val="18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rgbClr val="178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50575"/>
            <a:ext cx="8587407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68556"/>
            <a:ext cx="3826840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91" y="1868556"/>
            <a:ext cx="3852277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868557"/>
            <a:ext cx="3824082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868557"/>
            <a:ext cx="3831618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ransition>
    <p:fade/>
  </p:transition>
  <p:hf sldNum="0" hd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51" r:id="rId7"/>
    <p:sldLayoutId id="2147483953" r:id="rId8"/>
    <p:sldLayoutId id="2147484000" r:id="rId9"/>
    <p:sldLayoutId id="2147483950" r:id="rId10"/>
    <p:sldLayoutId id="2147483960" r:id="rId11"/>
    <p:sldLayoutId id="2147483961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54" r:id="rId19"/>
    <p:sldLayoutId id="2147483959" r:id="rId20"/>
    <p:sldLayoutId id="2147484002" r:id="rId21"/>
    <p:sldLayoutId id="2147484003" r:id="rId22"/>
    <p:sldLayoutId id="2147484004" r:id="rId23"/>
  </p:sldLayoutIdLst>
  <p:transition>
    <p:fade/>
  </p:transition>
  <p:hf sldNum="0" hd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5996" y="4745864"/>
            <a:ext cx="3047840" cy="568959"/>
          </a:xfrm>
        </p:spPr>
        <p:txBody>
          <a:bodyPr/>
          <a:lstStyle/>
          <a:p>
            <a:r>
              <a:rPr lang="en-US" sz="2000" dirty="0">
                <a:latin typeface="Garamond"/>
                <a:cs typeface="Arial"/>
              </a:rPr>
              <a:t>Dr. Monica McLemore</a:t>
            </a:r>
          </a:p>
          <a:p>
            <a:r>
              <a:rPr lang="en-US" sz="2000" dirty="0">
                <a:latin typeface="Garamond"/>
                <a:cs typeface="Arial"/>
              </a:rPr>
              <a:t>PhD, MPH, RN, FAAN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909" y="2765503"/>
            <a:ext cx="5198904" cy="174248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UCSF Office of Research </a:t>
            </a:r>
            <a:r>
              <a:rPr lang="en-US" dirty="0">
                <a:ea typeface="+mj-lt"/>
                <a:cs typeface="+mj-lt"/>
              </a:rPr>
              <a:t>Task Force on Equity and </a:t>
            </a:r>
            <a:r>
              <a:rPr lang="en-US" dirty="0">
                <a:cs typeface="Arial"/>
              </a:rPr>
              <a:t>Anti-Racism  in Research: Executive Summary to Final Report</a:t>
            </a:r>
            <a:br>
              <a:rPr lang="en-US" sz="4000" dirty="0"/>
            </a:br>
            <a:r>
              <a:rPr lang="en-US" sz="2800" dirty="0">
                <a:cs typeface="Arial"/>
              </a:rPr>
              <a:t>June 29, 2021</a:t>
            </a:r>
            <a:endParaRPr lang="en-US" dirty="0">
              <a:cs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90ECB4-CBE4-8047-95C7-45009169AE74}"/>
              </a:ext>
            </a:extLst>
          </p:cNvPr>
          <p:cNvSpPr txBox="1">
            <a:spLocks/>
          </p:cNvSpPr>
          <p:nvPr/>
        </p:nvSpPr>
        <p:spPr>
          <a:xfrm>
            <a:off x="3789684" y="4745863"/>
            <a:ext cx="3047840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6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Garamond"/>
                <a:cs typeface="Arial"/>
              </a:rPr>
              <a:t>Dr. Tung Nguyen</a:t>
            </a:r>
          </a:p>
          <a:p>
            <a:r>
              <a:rPr lang="en-US" sz="2000" dirty="0">
                <a:latin typeface="Garamond"/>
                <a:cs typeface="Arial"/>
              </a:rPr>
              <a:t>MD</a:t>
            </a:r>
          </a:p>
        </p:txBody>
      </p:sp>
    </p:spTree>
    <p:extLst>
      <p:ext uri="{BB962C8B-B14F-4D97-AF65-F5344CB8AC3E}">
        <p14:creationId xmlns:p14="http://schemas.microsoft.com/office/powerpoint/2010/main" val="123470360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785D7D-E080-5349-A278-AF9484BB31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UCSF Anti-Racism Task Force on Research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78AC0-310A-9346-A932-D5E2FCE6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70" y="249890"/>
            <a:ext cx="8173580" cy="611449"/>
          </a:xfrm>
        </p:spPr>
        <p:txBody>
          <a:bodyPr/>
          <a:lstStyle/>
          <a:p>
            <a:r>
              <a:rPr lang="en-US" dirty="0"/>
              <a:t>Development of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88A86-8DBB-6E4A-817E-CE0E90BA6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47" y="861339"/>
            <a:ext cx="8137665" cy="39093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7 subgroups identified by themes</a:t>
            </a:r>
          </a:p>
          <a:p>
            <a:pPr lvl="1"/>
            <a:r>
              <a:rPr lang="en-US" dirty="0"/>
              <a:t>Partnerships &amp; community engagement</a:t>
            </a:r>
          </a:p>
          <a:p>
            <a:pPr lvl="1"/>
            <a:r>
              <a:rPr lang="en-US" dirty="0"/>
              <a:t>Office of Research (RAP, CTSI, IRB)</a:t>
            </a:r>
          </a:p>
          <a:p>
            <a:pPr lvl="1"/>
            <a:r>
              <a:rPr lang="en-US" dirty="0"/>
              <a:t>People (Diversify research teams)</a:t>
            </a:r>
          </a:p>
          <a:p>
            <a:pPr lvl="1"/>
            <a:r>
              <a:rPr lang="en-US" dirty="0"/>
              <a:t>Developing Resources and Capacity</a:t>
            </a:r>
          </a:p>
          <a:p>
            <a:pPr lvl="1"/>
            <a:r>
              <a:rPr lang="en-US" dirty="0"/>
              <a:t>Precision Medicine</a:t>
            </a:r>
          </a:p>
          <a:p>
            <a:pPr lvl="1"/>
            <a:r>
              <a:rPr lang="en-US" dirty="0"/>
              <a:t>Anti-Racism in Research</a:t>
            </a:r>
          </a:p>
          <a:p>
            <a:pPr lvl="1"/>
            <a:r>
              <a:rPr lang="en-US" dirty="0"/>
              <a:t>RAP Grant Reviewer Process</a:t>
            </a:r>
          </a:p>
          <a:p>
            <a:endParaRPr lang="en-US" dirty="0"/>
          </a:p>
          <a:p>
            <a:r>
              <a:rPr lang="en-US" dirty="0"/>
              <a:t>Subgroups submitted recommendations</a:t>
            </a:r>
          </a:p>
          <a:p>
            <a:pPr marL="294640" indent="-294640"/>
            <a:r>
              <a:rPr lang="en-US" b="1" dirty="0"/>
              <a:t>Organized &amp; refined recommendations by themes for public comment</a:t>
            </a:r>
            <a:endParaRPr lang="en-US" b="1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04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785D7D-E080-5349-A278-AF9484BB31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78AC0-310A-9346-A932-D5E2FCE6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17" y="249890"/>
            <a:ext cx="8173580" cy="611449"/>
          </a:xfrm>
        </p:spPr>
        <p:txBody>
          <a:bodyPr/>
          <a:lstStyle/>
          <a:p>
            <a:r>
              <a:rPr lang="en-US" dirty="0"/>
              <a:t>Community &amp; Public Comment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88A86-8DBB-6E4A-817E-CE0E90BA6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017" y="1053011"/>
            <a:ext cx="8137665" cy="39093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Recommendations distributed widely across UCSF and beyond for 10-day public comment period</a:t>
            </a:r>
          </a:p>
          <a:p>
            <a:pPr marL="294640" indent="-294640"/>
            <a:r>
              <a:rPr lang="en-US"/>
              <a:t>Subgroup for Public Comment duties included:</a:t>
            </a:r>
            <a:endParaRPr lang="en-US">
              <a:cs typeface="Arial"/>
            </a:endParaRPr>
          </a:p>
          <a:p>
            <a:pPr lvl="1"/>
            <a:r>
              <a:rPr lang="en-US" dirty="0"/>
              <a:t>Categorize public comments/suggestions</a:t>
            </a:r>
          </a:p>
          <a:p>
            <a:pPr lvl="1"/>
            <a:r>
              <a:rPr lang="en-US" dirty="0"/>
              <a:t>Report findings to Task Force</a:t>
            </a:r>
          </a:p>
          <a:p>
            <a:pPr marL="579120" lvl="1" indent="-283845"/>
            <a:r>
              <a:rPr lang="en-US"/>
              <a:t>Determine process to organize public comments/suggestions</a:t>
            </a:r>
            <a:endParaRPr lang="en-US">
              <a:cs typeface="Arial"/>
            </a:endParaRPr>
          </a:p>
          <a:p>
            <a:pPr marL="805815" lvl="2" indent="-226695"/>
            <a:r>
              <a:rPr lang="en-US"/>
              <a:t>Itemize/clarify needs by individual recommendation</a:t>
            </a:r>
            <a:endParaRPr lang="en-US">
              <a:cs typeface="Arial"/>
            </a:endParaRPr>
          </a:p>
          <a:p>
            <a:pPr lvl="2"/>
            <a:r>
              <a:rPr lang="en-US" dirty="0"/>
              <a:t>Implementation suggestions/additional considerations</a:t>
            </a:r>
          </a:p>
          <a:p>
            <a:pPr lvl="2"/>
            <a:r>
              <a:rPr lang="en-US" dirty="0"/>
              <a:t>Suggestions for alterations/revisions</a:t>
            </a:r>
          </a:p>
          <a:p>
            <a:pPr lvl="2"/>
            <a:r>
              <a:rPr lang="en-US" dirty="0"/>
              <a:t>Comments that disagree</a:t>
            </a:r>
          </a:p>
          <a:p>
            <a:pPr lvl="2"/>
            <a:r>
              <a:rPr lang="en-US" dirty="0"/>
              <a:t>Laudatory comments</a:t>
            </a:r>
          </a:p>
          <a:p>
            <a:r>
              <a:rPr lang="en-US" dirty="0"/>
              <a:t>Integrate comments/suggestions to final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2898496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DFCE33-A0B1-2847-BE50-DF8A858E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26FDB6-2363-C04A-BB5D-40D55E67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20995358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C59912-6F8C-0943-9DFA-2A1E571686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8C1529-284C-4045-BF2E-2CE9CAAA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6-Month Timeline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270AAEB-446A-BD41-8721-1B747D078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613500"/>
              </p:ext>
            </p:extLst>
          </p:nvPr>
        </p:nvGraphicFramePr>
        <p:xfrm>
          <a:off x="-259492" y="1253330"/>
          <a:ext cx="10575324" cy="452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7205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F0FD31-A71D-CF4C-A512-58AC68E401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6CAD6-AB0F-BD4D-B1AD-110A23D8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Accomplishment of Charter Activities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46E01F6-00E8-6744-B5B5-620350EE8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746922"/>
              </p:ext>
            </p:extLst>
          </p:nvPr>
        </p:nvGraphicFramePr>
        <p:xfrm>
          <a:off x="-685800" y="143020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7333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4C2EDA-C8DE-1044-9557-92682C1C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6005A3-8AB2-0847-8A3D-3645914F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URGENT TOP LINE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33026179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096524-96D7-8C4A-BB4F-2A77F686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3EC222-75BE-8C44-9C00-94A275B9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I. Accountability: </a:t>
            </a:r>
            <a:r>
              <a:rPr lang="en-US" sz="2800" dirty="0"/>
              <a:t>Establish accountability system for ongoing implementation &amp; sustained progress on anti-racism and equity strategic goals for UCSF research</a:t>
            </a:r>
          </a:p>
        </p:txBody>
      </p:sp>
    </p:spTree>
    <p:extLst>
      <p:ext uri="{BB962C8B-B14F-4D97-AF65-F5344CB8AC3E}">
        <p14:creationId xmlns:p14="http://schemas.microsoft.com/office/powerpoint/2010/main" val="203815627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01F96-2236-F44D-B201-63DC15F17A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4D5D4-0B88-1F41-8732-3D3B4B8E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25002"/>
            <a:ext cx="8542134" cy="611449"/>
          </a:xfrm>
        </p:spPr>
        <p:txBody>
          <a:bodyPr/>
          <a:lstStyle/>
          <a:p>
            <a:r>
              <a:rPr lang="en-US" dirty="0"/>
              <a:t>Permanent Leadership &amp; Committee 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308899-97A3-C045-8F41-EA887DB03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33" y="1312503"/>
            <a:ext cx="8542134" cy="3909393"/>
          </a:xfrm>
        </p:spPr>
        <p:txBody>
          <a:bodyPr/>
          <a:lstStyle/>
          <a:p>
            <a:r>
              <a:rPr lang="en-US" b="1" dirty="0"/>
              <a:t>Appoint &amp; support an Office of the Associate Vice Chancellor for Research Equity, Diversity, and Inclusion </a:t>
            </a:r>
            <a:r>
              <a:rPr lang="en-US" dirty="0"/>
              <a:t>with joint appointment in Office of Research and Office of Diversity &amp; Outreach</a:t>
            </a:r>
          </a:p>
          <a:p>
            <a:r>
              <a:rPr lang="en-US" b="1" dirty="0"/>
              <a:t>Convert Anti-Racism in Research Task Force into standing committee</a:t>
            </a:r>
            <a:r>
              <a:rPr lang="en-US" dirty="0"/>
              <a:t> within Office of Research reporting to Associate Vice Chancellor for Research Equity, Diversity, and Inclusion</a:t>
            </a:r>
          </a:p>
          <a:p>
            <a:r>
              <a:rPr lang="en-US" b="1" dirty="0"/>
              <a:t>Create</a:t>
            </a:r>
            <a:r>
              <a:rPr lang="en-US" dirty="0"/>
              <a:t> </a:t>
            </a:r>
            <a:r>
              <a:rPr lang="en-US" b="1" dirty="0"/>
              <a:t>Advisory Board </a:t>
            </a:r>
            <a:r>
              <a:rPr lang="en-US" dirty="0"/>
              <a:t>that engages diverse communities to set priorities, review grants, etc. </a:t>
            </a:r>
            <a:r>
              <a:rPr lang="en-US" b="1" dirty="0"/>
              <a:t>to hold Office of Research accountable</a:t>
            </a:r>
          </a:p>
          <a:p>
            <a:r>
              <a:rPr lang="en-US" b="1" dirty="0"/>
              <a:t>Establish and support Black Health Center of Excellence </a:t>
            </a:r>
            <a:r>
              <a:rPr lang="en-US" dirty="0"/>
              <a:t>with visible leadership of Black faculty and staff</a:t>
            </a:r>
          </a:p>
        </p:txBody>
      </p:sp>
    </p:spTree>
    <p:extLst>
      <p:ext uri="{BB962C8B-B14F-4D97-AF65-F5344CB8AC3E}">
        <p14:creationId xmlns:p14="http://schemas.microsoft.com/office/powerpoint/2010/main" val="42658383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01F96-2236-F44D-B201-63DC15F17A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4D5D4-0B88-1F41-8732-3D3B4B8E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43" y="848853"/>
            <a:ext cx="8711514" cy="655048"/>
          </a:xfrm>
        </p:spPr>
        <p:txBody>
          <a:bodyPr/>
          <a:lstStyle/>
          <a:p>
            <a:r>
              <a:rPr lang="en-US" dirty="0"/>
              <a:t>Progress on Anti-Racism Goals in Research: Tracking Key Metrics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308899-97A3-C045-8F41-EA887DB03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7" y="1683205"/>
            <a:ext cx="8711514" cy="3939119"/>
          </a:xfrm>
        </p:spPr>
        <p:txBody>
          <a:bodyPr/>
          <a:lstStyle/>
          <a:p>
            <a:r>
              <a:rPr lang="en-US" b="1" dirty="0"/>
              <a:t>Create dashboards</a:t>
            </a:r>
          </a:p>
          <a:p>
            <a:pPr lvl="1"/>
            <a:r>
              <a:rPr lang="en-US" dirty="0"/>
              <a:t>Race-ethnicity of participants in clinical research studies</a:t>
            </a:r>
          </a:p>
          <a:p>
            <a:pPr lvl="1"/>
            <a:r>
              <a:rPr lang="en-US" dirty="0"/>
              <a:t>Race-ethnicity of research faculty, trainees, staff</a:t>
            </a:r>
          </a:p>
          <a:p>
            <a:r>
              <a:rPr lang="en-US" b="1" dirty="0"/>
              <a:t>Create metrics </a:t>
            </a:r>
            <a:r>
              <a:rPr lang="en-US" dirty="0"/>
              <a:t>to assess salary equity, research space, research support</a:t>
            </a:r>
          </a:p>
          <a:p>
            <a:r>
              <a:rPr lang="en-US" dirty="0"/>
              <a:t>Include </a:t>
            </a:r>
            <a:r>
              <a:rPr lang="en-US" b="1" dirty="0"/>
              <a:t>Lay Summaries </a:t>
            </a:r>
            <a:r>
              <a:rPr lang="en-US" dirty="0"/>
              <a:t>in RAP grants for </a:t>
            </a:r>
            <a:r>
              <a:rPr lang="en-US" b="1" dirty="0"/>
              <a:t>community-level review</a:t>
            </a:r>
          </a:p>
          <a:p>
            <a:r>
              <a:rPr lang="en-US" dirty="0"/>
              <a:t>Explore feasibility of creating tracking system to </a:t>
            </a:r>
            <a:r>
              <a:rPr lang="en-US" b="1" dirty="0"/>
              <a:t>measure diversity of type of research</a:t>
            </a:r>
          </a:p>
          <a:p>
            <a:r>
              <a:rPr lang="en-US" b="1" dirty="0"/>
              <a:t>Evaluate and provide continual feedback for UCSF Leadership </a:t>
            </a:r>
            <a:r>
              <a:rPr lang="en-US" dirty="0"/>
              <a:t>on their record and demonstrated commitment to DEI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6635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AF583C-4C12-A442-9F74-A76D7C6F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DD71E9-8E1A-9B41-9244-6AC896E7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II. Promote &amp; support UCSF Anti-Racism Scholarship: </a:t>
            </a:r>
            <a:r>
              <a:rPr lang="en-US" sz="2800" dirty="0"/>
              <a:t>Understanding &amp; Uprooting Racial Hierarchies and their consequences</a:t>
            </a:r>
          </a:p>
        </p:txBody>
      </p:sp>
    </p:spTree>
    <p:extLst>
      <p:ext uri="{BB962C8B-B14F-4D97-AF65-F5344CB8AC3E}">
        <p14:creationId xmlns:p14="http://schemas.microsoft.com/office/powerpoint/2010/main" val="32722563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FB08C9-69B6-5744-9585-F4B3B2F9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BA9D2E-12B7-E648-9282-53C93F26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01913246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 Anti-Racism Research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312503"/>
            <a:ext cx="8137665" cy="3909393"/>
          </a:xfrm>
        </p:spPr>
        <p:txBody>
          <a:bodyPr/>
          <a:lstStyle/>
          <a:p>
            <a:r>
              <a:rPr lang="en-US" b="1" dirty="0"/>
              <a:t>Sustain &amp; grow RAP anti-racism</a:t>
            </a:r>
            <a:r>
              <a:rPr lang="en-US" dirty="0"/>
              <a:t> </a:t>
            </a:r>
            <a:r>
              <a:rPr lang="en-US" b="1" dirty="0"/>
              <a:t>program</a:t>
            </a:r>
            <a:r>
              <a:rPr lang="en-US" dirty="0"/>
              <a:t> </a:t>
            </a:r>
          </a:p>
          <a:p>
            <a:r>
              <a:rPr lang="en-US" dirty="0"/>
              <a:t>Commitment of </a:t>
            </a:r>
            <a:r>
              <a:rPr lang="en-US" b="1" dirty="0"/>
              <a:t>funding</a:t>
            </a:r>
            <a:r>
              <a:rPr lang="en-US" dirty="0"/>
              <a:t> (CTSI, Academic Senate, others)</a:t>
            </a:r>
          </a:p>
          <a:p>
            <a:r>
              <a:rPr lang="en-US" b="1" dirty="0"/>
              <a:t>Expand</a:t>
            </a:r>
            <a:r>
              <a:rPr lang="en-US" dirty="0"/>
              <a:t> </a:t>
            </a:r>
            <a:r>
              <a:rPr lang="en-US" b="1" dirty="0"/>
              <a:t>partnerships</a:t>
            </a:r>
            <a:r>
              <a:rPr lang="en-US" dirty="0"/>
              <a:t> to institutional partners (Cancer Center, Preterm Birth Initiative, etc.) and UCSF-operated/affiliated health systems (UCSF Health, SFGH, etc.)</a:t>
            </a:r>
          </a:p>
          <a:p>
            <a:r>
              <a:rPr lang="en-US" dirty="0"/>
              <a:t>Advocate for anti-racism research pilot awards </a:t>
            </a:r>
            <a:r>
              <a:rPr lang="en-US" b="1" dirty="0"/>
              <a:t>integrated into national network</a:t>
            </a:r>
            <a:r>
              <a:rPr lang="en-US" dirty="0"/>
              <a:t> of CTSA programs</a:t>
            </a:r>
          </a:p>
          <a:p>
            <a:r>
              <a:rPr lang="en-US" b="1" dirty="0"/>
              <a:t>Establish and sustain </a:t>
            </a:r>
            <a:r>
              <a:rPr lang="en-US" dirty="0"/>
              <a:t>oversight </a:t>
            </a:r>
            <a:r>
              <a:rPr lang="en-US" b="1" dirty="0"/>
              <a:t>committee for RAP </a:t>
            </a:r>
            <a:r>
              <a:rPr lang="en-US" dirty="0"/>
              <a:t>anti-racism research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8614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6" y="515703"/>
            <a:ext cx="8173580" cy="611449"/>
          </a:xfrm>
        </p:spPr>
        <p:txBody>
          <a:bodyPr/>
          <a:lstStyle/>
          <a:p>
            <a:r>
              <a:rPr lang="en-US" sz="3200" dirty="0"/>
              <a:t>Revamp RFP Language and all Procedures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238363"/>
            <a:ext cx="8896865" cy="3909393"/>
          </a:xfrm>
        </p:spPr>
        <p:txBody>
          <a:bodyPr/>
          <a:lstStyle/>
          <a:p>
            <a:r>
              <a:rPr lang="en-US" b="1" dirty="0"/>
              <a:t>Standardize guidelines </a:t>
            </a:r>
            <a:r>
              <a:rPr lang="en-US" dirty="0"/>
              <a:t>for definitions and use of racial categorizations and constructs in research proposals</a:t>
            </a:r>
          </a:p>
          <a:p>
            <a:r>
              <a:rPr lang="en-US" dirty="0"/>
              <a:t>Continue to </a:t>
            </a:r>
            <a:r>
              <a:rPr lang="en-US" b="1" dirty="0"/>
              <a:t>iterate definition and essential criteria </a:t>
            </a:r>
            <a:r>
              <a:rPr lang="en-US" dirty="0"/>
              <a:t>of anti-racism research in RAP RFPs</a:t>
            </a:r>
          </a:p>
          <a:p>
            <a:r>
              <a:rPr lang="en-US" dirty="0"/>
              <a:t>Develop formal </a:t>
            </a:r>
            <a:r>
              <a:rPr lang="en-US" b="1" dirty="0"/>
              <a:t>guidelines to score </a:t>
            </a:r>
            <a:r>
              <a:rPr lang="en-US" dirty="0"/>
              <a:t>anti-racism research proposals</a:t>
            </a:r>
          </a:p>
          <a:p>
            <a:r>
              <a:rPr lang="en-US" b="1" dirty="0"/>
              <a:t>Partner with and support community members </a:t>
            </a:r>
            <a:r>
              <a:rPr lang="en-US" dirty="0"/>
              <a:t>in reviewing proposals and </a:t>
            </a:r>
            <a:r>
              <a:rPr lang="en-US" b="1" dirty="0"/>
              <a:t>expand</a:t>
            </a:r>
            <a:r>
              <a:rPr lang="en-US" dirty="0"/>
              <a:t> this model to other RAP programs (e.g. orientation and training, compensation) </a:t>
            </a:r>
          </a:p>
          <a:p>
            <a:r>
              <a:rPr lang="en-US" dirty="0"/>
              <a:t>RAP Anti-Racism Research </a:t>
            </a:r>
            <a:r>
              <a:rPr lang="en-US" b="1" dirty="0"/>
              <a:t>Committee to oversee processes </a:t>
            </a:r>
            <a:r>
              <a:rPr lang="en-US" dirty="0"/>
              <a:t>(RFP, scoring processes, etc.)</a:t>
            </a:r>
          </a:p>
          <a:p>
            <a:r>
              <a:rPr lang="en-US" b="1" dirty="0"/>
              <a:t>For all RAP programs:</a:t>
            </a:r>
          </a:p>
          <a:p>
            <a:pPr lvl="1"/>
            <a:r>
              <a:rPr lang="en-US" dirty="0"/>
              <a:t>Partner with and support community members on review committees</a:t>
            </a:r>
          </a:p>
          <a:p>
            <a:pPr lvl="1"/>
            <a:r>
              <a:rPr lang="en-US" dirty="0"/>
              <a:t>Integrate scoring criteria for </a:t>
            </a:r>
            <a:r>
              <a:rPr lang="en-US" b="1" dirty="0"/>
              <a:t>equity and anti-racism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9880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Amplify UCSF Anti-Racism Research Teams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312503"/>
            <a:ext cx="8137665" cy="3909393"/>
          </a:xfrm>
        </p:spPr>
        <p:txBody>
          <a:bodyPr/>
          <a:lstStyle/>
          <a:p>
            <a:r>
              <a:rPr lang="en-US" dirty="0"/>
              <a:t>Identify </a:t>
            </a:r>
            <a:r>
              <a:rPr lang="en-US" b="1" dirty="0"/>
              <a:t>dedicated </a:t>
            </a:r>
            <a:r>
              <a:rPr lang="en-US" dirty="0"/>
              <a:t>staff</a:t>
            </a:r>
            <a:r>
              <a:rPr lang="en-US" b="1" dirty="0"/>
              <a:t> </a:t>
            </a:r>
            <a:r>
              <a:rPr lang="en-US" dirty="0"/>
              <a:t>at UCSF Office of Communications for </a:t>
            </a:r>
            <a:r>
              <a:rPr lang="en-US" b="1" dirty="0"/>
              <a:t>anti-racism and health equity research</a:t>
            </a:r>
            <a:r>
              <a:rPr lang="en-US" dirty="0"/>
              <a:t>; support UCSF researchers for </a:t>
            </a:r>
            <a:r>
              <a:rPr lang="en-US" b="1" dirty="0"/>
              <a:t>dissemination</a:t>
            </a:r>
            <a:r>
              <a:rPr lang="en-US" dirty="0"/>
              <a:t> to internal/external audiences</a:t>
            </a:r>
          </a:p>
          <a:p>
            <a:endParaRPr lang="en-US" dirty="0"/>
          </a:p>
          <a:p>
            <a:r>
              <a:rPr lang="en-US" dirty="0"/>
              <a:t>Establish </a:t>
            </a:r>
            <a:r>
              <a:rPr lang="en-US" b="1" dirty="0"/>
              <a:t>Chancellor’s Awards</a:t>
            </a:r>
            <a:r>
              <a:rPr lang="en-US" dirty="0"/>
              <a:t> to honor leaders in </a:t>
            </a:r>
            <a:r>
              <a:rPr lang="en-US" b="1" dirty="0"/>
              <a:t>Anti-Racism Scholarship</a:t>
            </a:r>
          </a:p>
          <a:p>
            <a:endParaRPr lang="en-US" b="1" dirty="0"/>
          </a:p>
          <a:p>
            <a:r>
              <a:rPr lang="en-US" dirty="0"/>
              <a:t>Recruit and partner with researchers skilled in </a:t>
            </a:r>
            <a:r>
              <a:rPr lang="en-US" b="1" dirty="0"/>
              <a:t>critical race theory and social scientists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6732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61" y="338504"/>
            <a:ext cx="8173580" cy="611449"/>
          </a:xfrm>
        </p:spPr>
        <p:txBody>
          <a:bodyPr/>
          <a:lstStyle/>
          <a:p>
            <a:r>
              <a:rPr lang="en-US" dirty="0"/>
              <a:t>Anti-Racism Framework in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61" y="1036451"/>
            <a:ext cx="8591561" cy="3909393"/>
          </a:xfrm>
        </p:spPr>
        <p:txBody>
          <a:bodyPr/>
          <a:lstStyle/>
          <a:p>
            <a:r>
              <a:rPr lang="en-US" dirty="0"/>
              <a:t>Strengthen </a:t>
            </a:r>
            <a:r>
              <a:rPr lang="en-US" b="1" dirty="0"/>
              <a:t>capacity and competence </a:t>
            </a:r>
            <a:r>
              <a:rPr lang="en-US" dirty="0"/>
              <a:t>for all UCSF researchers in </a:t>
            </a:r>
            <a:r>
              <a:rPr lang="en-US" b="1" dirty="0"/>
              <a:t>anti-racism</a:t>
            </a:r>
            <a:r>
              <a:rPr lang="en-US" dirty="0"/>
              <a:t> framework</a:t>
            </a:r>
          </a:p>
          <a:p>
            <a:r>
              <a:rPr lang="en-US" dirty="0"/>
              <a:t>CTSI consult service with focus on </a:t>
            </a:r>
            <a:r>
              <a:rPr lang="en-US" b="1" dirty="0"/>
              <a:t>anti-racist constructs and methodologies in research</a:t>
            </a:r>
          </a:p>
          <a:p>
            <a:r>
              <a:rPr lang="en-US" dirty="0"/>
              <a:t>Expand CTSI Design &amp; Implementation consultation to integrate </a:t>
            </a:r>
            <a:r>
              <a:rPr lang="en-US" b="1" dirty="0"/>
              <a:t>qualitative human-centered research methodology</a:t>
            </a:r>
          </a:p>
          <a:p>
            <a:r>
              <a:rPr lang="en-US" dirty="0"/>
              <a:t>Create required </a:t>
            </a:r>
            <a:r>
              <a:rPr lang="en-US" b="1" dirty="0"/>
              <a:t>course on “Racism in Research and Science” </a:t>
            </a:r>
            <a:r>
              <a:rPr lang="en-US" dirty="0"/>
              <a:t>for all federally funded researchers with incentives</a:t>
            </a:r>
          </a:p>
          <a:p>
            <a:r>
              <a:rPr lang="en-US" dirty="0"/>
              <a:t>Create program in HRPP to </a:t>
            </a:r>
            <a:r>
              <a:rPr lang="en-US" b="1" dirty="0"/>
              <a:t>educate IRB Committee members on anti-racist research</a:t>
            </a:r>
            <a:r>
              <a:rPr lang="en-US" dirty="0"/>
              <a:t> principles and methods</a:t>
            </a:r>
          </a:p>
          <a:p>
            <a:r>
              <a:rPr lang="en-US" dirty="0"/>
              <a:t>Create and </a:t>
            </a:r>
            <a:r>
              <a:rPr lang="en-US" b="1" dirty="0"/>
              <a:t>enforce equity and diversity standards </a:t>
            </a:r>
            <a:r>
              <a:rPr lang="en-US" dirty="0"/>
              <a:t>for all human subjects research</a:t>
            </a:r>
          </a:p>
          <a:p>
            <a:r>
              <a:rPr lang="en-US" b="1" dirty="0"/>
              <a:t>Hire bi/multilingual and bicultural research teams</a:t>
            </a:r>
            <a:r>
              <a:rPr lang="en-US" dirty="0"/>
              <a:t> to be more </a:t>
            </a:r>
            <a:r>
              <a:rPr lang="en-US" b="1" dirty="0"/>
              <a:t>inclusive of non-English speaking </a:t>
            </a:r>
            <a:r>
              <a:rPr lang="en-US" dirty="0"/>
              <a:t>participants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9992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4B0598-CC2B-2743-AD1A-9A12F443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C3037B-464B-F64E-B08F-F5E1E54A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III. Diversify UCSF Research Workforce: </a:t>
            </a:r>
            <a:br>
              <a:rPr lang="en-US" sz="2800" dirty="0"/>
            </a:br>
            <a:r>
              <a:rPr lang="en-US" sz="2800" dirty="0"/>
              <a:t>Create &amp; support more diverse academic, non-academic faculty researchers, trainees, and staff</a:t>
            </a:r>
          </a:p>
        </p:txBody>
      </p:sp>
    </p:spTree>
    <p:extLst>
      <p:ext uri="{BB962C8B-B14F-4D97-AF65-F5344CB8AC3E}">
        <p14:creationId xmlns:p14="http://schemas.microsoft.com/office/powerpoint/2010/main" val="105822605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701054"/>
            <a:ext cx="8173580" cy="611449"/>
          </a:xfrm>
        </p:spPr>
        <p:txBody>
          <a:bodyPr/>
          <a:lstStyle/>
          <a:p>
            <a:r>
              <a:rPr lang="en-US" dirty="0"/>
              <a:t>Recruit, Support, Retain: </a:t>
            </a:r>
            <a:br>
              <a:rPr lang="en-US" dirty="0"/>
            </a:br>
            <a:r>
              <a:rPr lang="en-US" dirty="0"/>
              <a:t>Black &amp; other URM Faculty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8" y="1484736"/>
            <a:ext cx="8566847" cy="3888528"/>
          </a:xfrm>
        </p:spPr>
        <p:txBody>
          <a:bodyPr/>
          <a:lstStyle/>
          <a:p>
            <a:r>
              <a:rPr lang="en-US" dirty="0"/>
              <a:t>Strengthen and expand </a:t>
            </a:r>
            <a:r>
              <a:rPr lang="en-US" b="1" dirty="0"/>
              <a:t>pathway programs </a:t>
            </a:r>
            <a:r>
              <a:rPr lang="en-US" dirty="0"/>
              <a:t>for postdocs and fellows </a:t>
            </a:r>
            <a:r>
              <a:rPr lang="en-US" b="1" dirty="0"/>
              <a:t>to become faculty</a:t>
            </a:r>
          </a:p>
          <a:p>
            <a:r>
              <a:rPr lang="en-US" dirty="0"/>
              <a:t>Provide </a:t>
            </a:r>
            <a:r>
              <a:rPr lang="en-US" b="1" dirty="0"/>
              <a:t>funding</a:t>
            </a:r>
            <a:r>
              <a:rPr lang="en-US" dirty="0"/>
              <a:t> for postdoctoral candidates for </a:t>
            </a:r>
            <a:r>
              <a:rPr lang="en-US" b="1" dirty="0"/>
              <a:t>in-person interviews</a:t>
            </a:r>
          </a:p>
          <a:p>
            <a:r>
              <a:rPr lang="en-US" dirty="0"/>
              <a:t>Prioritize </a:t>
            </a:r>
            <a:r>
              <a:rPr lang="en-US" b="1" dirty="0"/>
              <a:t>funding research packages for retention </a:t>
            </a:r>
            <a:r>
              <a:rPr lang="en-US" dirty="0"/>
              <a:t>of URM faculty (e.g. housing assistance, financial advising services)</a:t>
            </a:r>
          </a:p>
          <a:p>
            <a:r>
              <a:rPr lang="en-US" b="1" dirty="0"/>
              <a:t>Prioritize recruitment </a:t>
            </a:r>
            <a:r>
              <a:rPr lang="en-US" dirty="0"/>
              <a:t>of candidates who are alumni of </a:t>
            </a:r>
            <a:r>
              <a:rPr lang="en-US" b="1" dirty="0"/>
              <a:t>HBCU, HSI, CSU, and community colleges</a:t>
            </a:r>
          </a:p>
          <a:p>
            <a:r>
              <a:rPr lang="en-US" dirty="0"/>
              <a:t>Sustain CTSI program to facilitate </a:t>
            </a:r>
            <a:r>
              <a:rPr lang="en-US" b="1" dirty="0"/>
              <a:t>NIH Diversity Supplements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5609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701054"/>
            <a:ext cx="8173580" cy="611449"/>
          </a:xfrm>
        </p:spPr>
        <p:txBody>
          <a:bodyPr/>
          <a:lstStyle/>
          <a:p>
            <a:r>
              <a:rPr lang="en-US" dirty="0"/>
              <a:t>Recruit, Support, Retain: </a:t>
            </a:r>
            <a:br>
              <a:rPr lang="en-US" dirty="0"/>
            </a:br>
            <a:r>
              <a:rPr lang="en-US" dirty="0"/>
              <a:t>Black &amp; other URM Faculty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8" y="1484736"/>
            <a:ext cx="8566847" cy="3888528"/>
          </a:xfrm>
        </p:spPr>
        <p:txBody>
          <a:bodyPr/>
          <a:lstStyle/>
          <a:p>
            <a:r>
              <a:rPr lang="en-US" b="1" dirty="0"/>
              <a:t>Prioritize recruitment of diverse mid to senior-level </a:t>
            </a:r>
            <a:r>
              <a:rPr lang="en-US" dirty="0"/>
              <a:t>multidisciplinary faculty researchers and departmental leaders to </a:t>
            </a:r>
            <a:r>
              <a:rPr lang="en-US" b="1" dirty="0"/>
              <a:t>develop </a:t>
            </a:r>
            <a:r>
              <a:rPr lang="en-US" dirty="0"/>
              <a:t>research and institutional programs and </a:t>
            </a:r>
            <a:r>
              <a:rPr lang="en-US" b="1" dirty="0"/>
              <a:t>mentor </a:t>
            </a:r>
            <a:r>
              <a:rPr lang="en-US" dirty="0"/>
              <a:t>trainees</a:t>
            </a:r>
          </a:p>
          <a:p>
            <a:endParaRPr lang="en-US" dirty="0"/>
          </a:p>
          <a:p>
            <a:r>
              <a:rPr lang="en-US" dirty="0"/>
              <a:t>Create &amp; fund positions in Offices of Deans/Department Chairs with </a:t>
            </a:r>
            <a:r>
              <a:rPr lang="en-US" b="1" dirty="0"/>
              <a:t>key training opportunities for URM </a:t>
            </a:r>
            <a:r>
              <a:rPr lang="en-US" dirty="0"/>
              <a:t>to create pathway programs for </a:t>
            </a:r>
            <a:r>
              <a:rPr lang="en-US" b="1" dirty="0"/>
              <a:t>leadership positions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3763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27" y="701054"/>
            <a:ext cx="8173580" cy="611449"/>
          </a:xfrm>
        </p:spPr>
        <p:txBody>
          <a:bodyPr/>
          <a:lstStyle/>
          <a:p>
            <a:r>
              <a:rPr lang="en-US" dirty="0"/>
              <a:t>Revise Criteria for Advancement &amp; Promotion of Faculty and Staff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60" y="1474303"/>
            <a:ext cx="8137665" cy="3909393"/>
          </a:xfrm>
        </p:spPr>
        <p:txBody>
          <a:bodyPr/>
          <a:lstStyle/>
          <a:p>
            <a:r>
              <a:rPr lang="en-US" dirty="0"/>
              <a:t>Bolster importance and impact of Statement of Diversity section of advance CV; disseminate criteria for evaluation</a:t>
            </a:r>
          </a:p>
          <a:p>
            <a:r>
              <a:rPr lang="en-US" dirty="0"/>
              <a:t>Recognize </a:t>
            </a:r>
            <a:r>
              <a:rPr lang="en-US" b="1" dirty="0"/>
              <a:t>co-author publications with community partners </a:t>
            </a:r>
            <a:r>
              <a:rPr lang="en-US" dirty="0"/>
              <a:t>for academic advancement</a:t>
            </a:r>
          </a:p>
          <a:p>
            <a:r>
              <a:rPr lang="en-US" dirty="0"/>
              <a:t>For merit &amp; promotion packets, include </a:t>
            </a:r>
            <a:r>
              <a:rPr lang="en-US" b="1" dirty="0"/>
              <a:t>statement of community engagement or partnership</a:t>
            </a:r>
          </a:p>
          <a:p>
            <a:r>
              <a:rPr lang="en-US" b="1" dirty="0"/>
              <a:t>Weight community engagement </a:t>
            </a:r>
            <a:r>
              <a:rPr lang="en-US" dirty="0"/>
              <a:t>similar to teaching, research, service, professional competence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0642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60" y="515703"/>
            <a:ext cx="8173580" cy="611449"/>
          </a:xfrm>
        </p:spPr>
        <p:txBody>
          <a:bodyPr/>
          <a:lstStyle/>
          <a:p>
            <a:r>
              <a:rPr lang="en-US" dirty="0"/>
              <a:t>Recruit Students of Color for PhD 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60" y="1474303"/>
            <a:ext cx="8137665" cy="3909393"/>
          </a:xfrm>
        </p:spPr>
        <p:txBody>
          <a:bodyPr/>
          <a:lstStyle/>
          <a:p>
            <a:r>
              <a:rPr lang="en-US" b="1" dirty="0"/>
              <a:t>Establish </a:t>
            </a:r>
            <a:r>
              <a:rPr lang="en-US" dirty="0"/>
              <a:t>and </a:t>
            </a:r>
            <a:r>
              <a:rPr lang="en-US" b="1" dirty="0"/>
              <a:t>fund programs to recruit Students of Color </a:t>
            </a:r>
            <a:r>
              <a:rPr lang="en-US" dirty="0"/>
              <a:t>for PhD training</a:t>
            </a:r>
          </a:p>
          <a:p>
            <a:endParaRPr lang="en-US" dirty="0"/>
          </a:p>
          <a:p>
            <a:r>
              <a:rPr lang="en-US" b="1" dirty="0"/>
              <a:t>Expand</a:t>
            </a:r>
            <a:r>
              <a:rPr lang="en-US" dirty="0"/>
              <a:t> summer research programs for </a:t>
            </a:r>
            <a:r>
              <a:rPr lang="en-US" b="1" dirty="0"/>
              <a:t>undergraduates</a:t>
            </a:r>
          </a:p>
          <a:p>
            <a:endParaRPr lang="en-US" b="1" dirty="0"/>
          </a:p>
          <a:p>
            <a:r>
              <a:rPr lang="en-US" dirty="0"/>
              <a:t>Provide </a:t>
            </a:r>
            <a:r>
              <a:rPr lang="en-US" b="1" dirty="0"/>
              <a:t>funds to address costs of relocating </a:t>
            </a:r>
            <a:r>
              <a:rPr lang="en-US" dirty="0"/>
              <a:t>to SF Bay Area</a:t>
            </a:r>
          </a:p>
          <a:p>
            <a:endParaRPr lang="en-US" dirty="0"/>
          </a:p>
          <a:p>
            <a:r>
              <a:rPr lang="en-US" b="1" dirty="0"/>
              <a:t>Expand relationships with HBCU</a:t>
            </a:r>
            <a:r>
              <a:rPr lang="en-US" dirty="0"/>
              <a:t>, colleges and universities with diverse populations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8895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60" y="515703"/>
            <a:ext cx="8173580" cy="611449"/>
          </a:xfrm>
        </p:spPr>
        <p:txBody>
          <a:bodyPr/>
          <a:lstStyle/>
          <a:p>
            <a:r>
              <a:rPr lang="en-US" dirty="0"/>
              <a:t>Diversify Research Teams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60" y="1474303"/>
            <a:ext cx="8137665" cy="3909393"/>
          </a:xfrm>
        </p:spPr>
        <p:txBody>
          <a:bodyPr/>
          <a:lstStyle/>
          <a:p>
            <a:r>
              <a:rPr lang="en-US" b="1" dirty="0"/>
              <a:t>Sustain and expand SF BUILD Clinical Research Coordinators program </a:t>
            </a:r>
            <a:r>
              <a:rPr lang="en-US" dirty="0"/>
              <a:t>to train HBCU, HSI, state and community college students and graduates for research-related jobs</a:t>
            </a:r>
          </a:p>
          <a:p>
            <a:r>
              <a:rPr lang="en-US" dirty="0"/>
              <a:t>Develop hiring program to </a:t>
            </a:r>
            <a:r>
              <a:rPr lang="en-US" b="1" dirty="0"/>
              <a:t>train community members for research-related jobs</a:t>
            </a:r>
          </a:p>
          <a:p>
            <a:r>
              <a:rPr lang="en-US" b="1" dirty="0"/>
              <a:t>Empower </a:t>
            </a:r>
            <a:r>
              <a:rPr lang="en-US" dirty="0"/>
              <a:t>research coordinators and research assistants as </a:t>
            </a:r>
            <a:r>
              <a:rPr lang="en-US" b="1" dirty="0"/>
              <a:t>leaders in research projects</a:t>
            </a:r>
          </a:p>
          <a:p>
            <a:r>
              <a:rPr lang="en-US" b="1" dirty="0"/>
              <a:t>Track advancement and develop advancement </a:t>
            </a:r>
            <a:r>
              <a:rPr lang="en-US" dirty="0"/>
              <a:t>opportunities for non-faculty research team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504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26D07C-EF15-2B47-98CA-A67FD89159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ADFE5-0213-2346-985D-2D1352EC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&amp; Guiding Principles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138891-4E0F-2948-80E7-68A331DF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324859"/>
            <a:ext cx="8137665" cy="39093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Group of 5</a:t>
            </a:r>
          </a:p>
          <a:p>
            <a:pPr lvl="1"/>
            <a:r>
              <a:rPr lang="en-US" dirty="0"/>
              <a:t>Malcolm John, MD, MPH</a:t>
            </a:r>
          </a:p>
          <a:p>
            <a:pPr lvl="1"/>
            <a:r>
              <a:rPr lang="en-US" dirty="0"/>
              <a:t>Monica McLemore, PhD, MPH, RN, FAAN</a:t>
            </a:r>
          </a:p>
          <a:p>
            <a:pPr lvl="1"/>
            <a:r>
              <a:rPr lang="en-US" dirty="0"/>
              <a:t>Tung Nguyen, MD</a:t>
            </a:r>
          </a:p>
          <a:p>
            <a:pPr marL="579120" lvl="1" indent="-283845"/>
            <a:r>
              <a:rPr lang="en-US" dirty="0"/>
              <a:t>Jason Sello, PhD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George Taylor, DMD, MPH, DrPH</a:t>
            </a:r>
          </a:p>
          <a:p>
            <a:r>
              <a:rPr lang="en-US" dirty="0"/>
              <a:t>Community Engagement and Involvement</a:t>
            </a:r>
          </a:p>
          <a:p>
            <a:pPr marL="294640" indent="-294640"/>
            <a:r>
              <a:rPr lang="en-US"/>
              <a:t>Faculty, Students, and Staff Participation</a:t>
            </a:r>
            <a:endParaRPr lang="en-US">
              <a:cs typeface="Arial"/>
            </a:endParaRPr>
          </a:p>
          <a:p>
            <a:r>
              <a:rPr lang="en-US" dirty="0"/>
              <a:t>Compensation for anti-racism-related work</a:t>
            </a:r>
          </a:p>
          <a:p>
            <a:r>
              <a:rPr lang="en-US" dirty="0"/>
              <a:t>Reduce minority tax</a:t>
            </a:r>
          </a:p>
        </p:txBody>
      </p:sp>
    </p:spTree>
    <p:extLst>
      <p:ext uri="{BB962C8B-B14F-4D97-AF65-F5344CB8AC3E}">
        <p14:creationId xmlns:p14="http://schemas.microsoft.com/office/powerpoint/2010/main" val="262970296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60" y="515703"/>
            <a:ext cx="8173580" cy="611449"/>
          </a:xfrm>
        </p:spPr>
        <p:txBody>
          <a:bodyPr/>
          <a:lstStyle/>
          <a:p>
            <a:r>
              <a:rPr lang="en-US" dirty="0"/>
              <a:t>Eliminate Minority Tax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60" y="1474303"/>
            <a:ext cx="8137665" cy="3909393"/>
          </a:xfrm>
        </p:spPr>
        <p:txBody>
          <a:bodyPr/>
          <a:lstStyle/>
          <a:p>
            <a:r>
              <a:rPr lang="en-US" b="1" dirty="0"/>
              <a:t>Compensate BIPOC faculty, staff, students for anti-racism work</a:t>
            </a:r>
          </a:p>
          <a:p>
            <a:r>
              <a:rPr lang="en-US" b="1" dirty="0"/>
              <a:t>Compensate mentors </a:t>
            </a:r>
            <a:r>
              <a:rPr lang="en-US" dirty="0"/>
              <a:t>through internal K24-like mechanisms to provide </a:t>
            </a:r>
            <a:r>
              <a:rPr lang="en-US" b="1" dirty="0"/>
              <a:t>protected time to mentor </a:t>
            </a:r>
            <a:r>
              <a:rPr lang="en-US" dirty="0"/>
              <a:t>URM trainees/trainees in disparities research</a:t>
            </a:r>
          </a:p>
          <a:p>
            <a:r>
              <a:rPr lang="en-US" b="1" dirty="0"/>
              <a:t>Compensate</a:t>
            </a:r>
            <a:r>
              <a:rPr lang="en-US" dirty="0"/>
              <a:t> and </a:t>
            </a:r>
            <a:r>
              <a:rPr lang="en-US" b="1" dirty="0"/>
              <a:t>add criteria for advancement for participation</a:t>
            </a:r>
            <a:r>
              <a:rPr lang="en-US" dirty="0"/>
              <a:t> on committees, task forces, working groups, etc. from trainees to senior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5874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4FD3E1-3371-E744-9A14-713E3C8A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9FD5B0-3B2A-EF40-B7A4-BD91599B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IV. Community Engaged Research: </a:t>
            </a:r>
            <a:r>
              <a:rPr lang="en-US" sz="2800" dirty="0"/>
              <a:t>Foundational operating principle for anti-racism and equity research enterprise</a:t>
            </a:r>
          </a:p>
        </p:txBody>
      </p:sp>
    </p:spTree>
    <p:extLst>
      <p:ext uri="{BB962C8B-B14F-4D97-AF65-F5344CB8AC3E}">
        <p14:creationId xmlns:p14="http://schemas.microsoft.com/office/powerpoint/2010/main" val="353438744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40AB89-DA29-4843-B11C-46DEEE3198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4FC16-B0AA-4849-A0AC-4030ACB7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74" y="543698"/>
            <a:ext cx="8702272" cy="770523"/>
          </a:xfrm>
        </p:spPr>
        <p:txBody>
          <a:bodyPr/>
          <a:lstStyle/>
          <a:p>
            <a:r>
              <a:rPr lang="en-US" sz="3200" dirty="0"/>
              <a:t>More Resources for Community-Engaged Research Infrastructure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D790D0-49EF-774B-B53B-D92B4E1C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74" y="1474303"/>
            <a:ext cx="8591061" cy="3975027"/>
          </a:xfrm>
        </p:spPr>
        <p:txBody>
          <a:bodyPr/>
          <a:lstStyle/>
          <a:p>
            <a:r>
              <a:rPr lang="en-US" dirty="0"/>
              <a:t>Create dedicated, sufficient, and sustained </a:t>
            </a:r>
            <a:r>
              <a:rPr lang="en-US" b="1" dirty="0"/>
              <a:t>funding base for community engagement activities</a:t>
            </a:r>
            <a:r>
              <a:rPr lang="en-US" dirty="0"/>
              <a:t> at UCSF </a:t>
            </a:r>
            <a:r>
              <a:rPr lang="en-US" b="1" dirty="0"/>
              <a:t>for long-term and non-transactional</a:t>
            </a:r>
            <a:r>
              <a:rPr lang="en-US" dirty="0"/>
              <a:t> relationships based on funding</a:t>
            </a:r>
          </a:p>
          <a:p>
            <a:r>
              <a:rPr lang="en-US" b="1" dirty="0"/>
              <a:t>Funding of community engagement costs </a:t>
            </a:r>
            <a:r>
              <a:rPr lang="en-US" dirty="0"/>
              <a:t>to support community-led/community-engaged research in Chancellor’s funds, Academic Senate funds, etc.</a:t>
            </a:r>
          </a:p>
          <a:p>
            <a:r>
              <a:rPr lang="en-US" b="1" dirty="0"/>
              <a:t>Requirement for community representatives </a:t>
            </a:r>
            <a:r>
              <a:rPr lang="en-US" dirty="0"/>
              <a:t>with adequate </a:t>
            </a:r>
            <a:r>
              <a:rPr lang="en-US" b="1" dirty="0"/>
              <a:t>compensation</a:t>
            </a:r>
            <a:r>
              <a:rPr lang="en-US" dirty="0"/>
              <a:t> on research projects</a:t>
            </a:r>
          </a:p>
          <a:p>
            <a:r>
              <a:rPr lang="en-US" dirty="0"/>
              <a:t>Create ongoing campus-wide funding mechanisms for </a:t>
            </a:r>
            <a:r>
              <a:rPr lang="en-US" b="1" dirty="0"/>
              <a:t>bridge funding of community engaged work</a:t>
            </a:r>
          </a:p>
          <a:p>
            <a:r>
              <a:rPr lang="en-US" b="1" dirty="0"/>
              <a:t>Establish University-wide “minimum wage” </a:t>
            </a:r>
            <a:r>
              <a:rPr lang="en-US" dirty="0"/>
              <a:t>for all community members who participate in community engagement activities (e.g. speakers, educators)</a:t>
            </a:r>
          </a:p>
        </p:txBody>
      </p:sp>
    </p:spTree>
    <p:extLst>
      <p:ext uri="{BB962C8B-B14F-4D97-AF65-F5344CB8AC3E}">
        <p14:creationId xmlns:p14="http://schemas.microsoft.com/office/powerpoint/2010/main" val="113496857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89255-97ED-6A43-A0C3-8A5C6B365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F3A33-E1F1-EF45-BFA3-B4847F45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60" y="862854"/>
            <a:ext cx="8173580" cy="611449"/>
          </a:xfrm>
        </p:spPr>
        <p:txBody>
          <a:bodyPr/>
          <a:lstStyle/>
          <a:p>
            <a:r>
              <a:rPr lang="en-US" dirty="0"/>
              <a:t>Support &amp; Recognize Community Research Partners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3BE19-3122-EC48-BEB8-9DDE50E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60" y="1634940"/>
            <a:ext cx="8137665" cy="3909393"/>
          </a:xfrm>
        </p:spPr>
        <p:txBody>
          <a:bodyPr/>
          <a:lstStyle/>
          <a:p>
            <a:r>
              <a:rPr lang="en-US" dirty="0"/>
              <a:t>Create </a:t>
            </a:r>
            <a:r>
              <a:rPr lang="en-US" b="1" dirty="0"/>
              <a:t>Community Faculty designation </a:t>
            </a:r>
            <a:r>
              <a:rPr lang="en-US" dirty="0"/>
              <a:t>for community research partner leaders</a:t>
            </a:r>
          </a:p>
          <a:p>
            <a:endParaRPr lang="en-US" dirty="0"/>
          </a:p>
          <a:p>
            <a:r>
              <a:rPr lang="en-US" dirty="0"/>
              <a:t>Create </a:t>
            </a:r>
            <a:r>
              <a:rPr lang="en-US" b="1" dirty="0"/>
              <a:t>Watson Scholar </a:t>
            </a:r>
            <a:r>
              <a:rPr lang="en-US" dirty="0"/>
              <a:t>equivalent for </a:t>
            </a:r>
            <a:r>
              <a:rPr lang="en-US" b="1" dirty="0"/>
              <a:t>community partners</a:t>
            </a:r>
          </a:p>
          <a:p>
            <a:endParaRPr lang="en-US" b="1" dirty="0"/>
          </a:p>
          <a:p>
            <a:r>
              <a:rPr lang="en-US" dirty="0"/>
              <a:t>Provide </a:t>
            </a:r>
            <a:r>
              <a:rPr lang="en-US" b="1" dirty="0"/>
              <a:t>funding for academic conferences for community research partners</a:t>
            </a:r>
            <a:r>
              <a:rPr lang="en-US" dirty="0"/>
              <a:t> to present jointly with UCSF partners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7540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01F96-2236-F44D-B201-63DC15F17A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4D5D4-0B88-1F41-8732-3D3B4B8E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70" y="859782"/>
            <a:ext cx="8173580" cy="611449"/>
          </a:xfrm>
        </p:spPr>
        <p:txBody>
          <a:bodyPr/>
          <a:lstStyle/>
          <a:p>
            <a:r>
              <a:rPr lang="en-US" dirty="0"/>
              <a:t>Accountability System: Progress on anti-racism and equity strategic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308899-97A3-C045-8F41-EA887DB03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70" y="1630583"/>
            <a:ext cx="8137665" cy="3909393"/>
          </a:xfrm>
        </p:spPr>
        <p:txBody>
          <a:bodyPr/>
          <a:lstStyle/>
          <a:p>
            <a:r>
              <a:rPr lang="en-US" dirty="0"/>
              <a:t>Systematically </a:t>
            </a:r>
            <a:r>
              <a:rPr lang="en-US" b="1" dirty="0"/>
              <a:t>elicit community input </a:t>
            </a:r>
            <a:r>
              <a:rPr lang="en-US" dirty="0"/>
              <a:t>on research priorities and provide resources (access to UCSF researchers) to address priorities and other community needs </a:t>
            </a:r>
          </a:p>
          <a:p>
            <a:endParaRPr lang="en-US" dirty="0"/>
          </a:p>
          <a:p>
            <a:r>
              <a:rPr lang="en-US" dirty="0"/>
              <a:t>Create </a:t>
            </a:r>
            <a:r>
              <a:rPr lang="en-US" b="1" dirty="0"/>
              <a:t>UCSF Partnership Course </a:t>
            </a:r>
            <a:r>
              <a:rPr lang="en-US" dirty="0"/>
              <a:t>for researchers and community partners</a:t>
            </a:r>
          </a:p>
          <a:p>
            <a:endParaRPr lang="en-US" dirty="0"/>
          </a:p>
          <a:p>
            <a:r>
              <a:rPr lang="en-US" b="1" dirty="0"/>
              <a:t>Scale up dissemination and use of </a:t>
            </a:r>
            <a:r>
              <a:rPr lang="en-US" dirty="0"/>
              <a:t>community-engaged research resources and toolkits</a:t>
            </a:r>
          </a:p>
        </p:txBody>
      </p:sp>
    </p:spTree>
    <p:extLst>
      <p:ext uri="{BB962C8B-B14F-4D97-AF65-F5344CB8AC3E}">
        <p14:creationId xmlns:p14="http://schemas.microsoft.com/office/powerpoint/2010/main" val="404568385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384D50-1D79-5D45-A826-5722B29D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6B4757-5F65-244D-9A24-91B712CA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&amp; Moving Forward</a:t>
            </a:r>
          </a:p>
        </p:txBody>
      </p:sp>
    </p:spTree>
    <p:extLst>
      <p:ext uri="{BB962C8B-B14F-4D97-AF65-F5344CB8AC3E}">
        <p14:creationId xmlns:p14="http://schemas.microsoft.com/office/powerpoint/2010/main" val="402302419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F0FD31-A71D-CF4C-A512-58AC68E401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6CAD6-AB0F-BD4D-B1AD-110A23D8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6AE9A2-7E3F-974C-9A6C-001B1B97D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324859"/>
            <a:ext cx="8137665" cy="3909393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Humans, Money, Space, and Time</a:t>
            </a:r>
          </a:p>
          <a:p>
            <a:endParaRPr lang="en-US" dirty="0"/>
          </a:p>
          <a:p>
            <a:r>
              <a:rPr lang="en-US" dirty="0"/>
              <a:t>Final report submitted to UCSF Leadership</a:t>
            </a:r>
          </a:p>
          <a:p>
            <a:pPr marL="295268" lvl="1" indent="0">
              <a:buNone/>
            </a:pPr>
            <a:endParaRPr lang="en-US" dirty="0"/>
          </a:p>
          <a:p>
            <a:r>
              <a:rPr lang="en-US" dirty="0"/>
              <a:t>Anti-Racism Task Force on Research to continue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8795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284CF1-17B8-D84C-AE1E-A4682373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E515E9-6842-BF48-86C2-07441AED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AA2CA0D-2EEB-8A4F-9E85-AB688254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07641" y="249890"/>
            <a:ext cx="4003760" cy="57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3243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5248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FD4C38-49FB-5944-980B-49EF180127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0716FF-F8C2-3847-8A4A-0E65AD41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744770"/>
            <a:ext cx="8173580" cy="611449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UCSF </a:t>
            </a:r>
            <a:r>
              <a:rPr lang="en-US" dirty="0">
                <a:ea typeface="+mj-lt"/>
                <a:cs typeface="Arial"/>
              </a:rPr>
              <a:t>Office of Research </a:t>
            </a:r>
            <a:r>
              <a:rPr lang="en-US" dirty="0">
                <a:ea typeface="+mj-lt"/>
                <a:cs typeface="+mj-lt"/>
              </a:rPr>
              <a:t>Task Force on Equity and </a:t>
            </a:r>
            <a:r>
              <a:rPr lang="en-US" dirty="0">
                <a:cs typeface="Arial"/>
              </a:rPr>
              <a:t>Anti-Racism in Research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A345C-7A47-CB42-85DA-67F28AF84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32" y="1882054"/>
            <a:ext cx="8137665" cy="39093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94640" indent="-294640"/>
            <a:r>
              <a:rPr lang="en-US" dirty="0">
                <a:ea typeface="+mn-lt"/>
                <a:cs typeface="+mn-lt"/>
              </a:rPr>
              <a:t>Task Force chartered to report</a:t>
            </a:r>
            <a:r>
              <a:rPr lang="en-US" dirty="0"/>
              <a:t> to Executive Vice Chancellor and Provost</a:t>
            </a:r>
          </a:p>
          <a:p>
            <a:pPr marL="0" indent="0">
              <a:buNone/>
            </a:pPr>
            <a:endParaRPr lang="en-US" dirty="0"/>
          </a:p>
          <a:p>
            <a:pPr marL="294640" indent="-294640"/>
            <a:r>
              <a:rPr lang="en-US" dirty="0"/>
              <a:t>Develop recommendations for UCSF to implement with specific focus on anti-Black racism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9066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182D55-6C31-B14E-8F01-8733B7D98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UCSF Anti-Racism Task Force on Research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891D3F9-1BC5-CA46-A8FC-4EE721D5D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4594"/>
          <a:stretch/>
        </p:blipFill>
        <p:spPr>
          <a:xfrm>
            <a:off x="289383" y="694915"/>
            <a:ext cx="8565233" cy="4135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1917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3C8F5-B2FD-9A4F-9D6C-343C0902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0265C2-8EF0-0049-9BF9-5681F789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Membership &amp; Composition</a:t>
            </a:r>
          </a:p>
        </p:txBody>
      </p:sp>
    </p:spTree>
    <p:extLst>
      <p:ext uri="{BB962C8B-B14F-4D97-AF65-F5344CB8AC3E}">
        <p14:creationId xmlns:p14="http://schemas.microsoft.com/office/powerpoint/2010/main" val="18217059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0338C2-A4FE-C84A-8CD3-9830EFD07F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32B91-E99E-F640-89B9-97D9A2ED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6" y="0"/>
            <a:ext cx="8809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28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BAED44-7ED4-EF48-863C-02F13F03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B5E2DC-2C65-0740-93B8-A0F8D35D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6447004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785D7D-E080-5349-A278-AF9484BB31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UCSF Anti-Racism Task Force on Research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78AC0-310A-9346-A932-D5E2FCE6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88A86-8DBB-6E4A-817E-CE0E90BA6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300146"/>
            <a:ext cx="8137665" cy="3909393"/>
          </a:xfrm>
        </p:spPr>
        <p:txBody>
          <a:bodyPr/>
          <a:lstStyle/>
          <a:p>
            <a:r>
              <a:rPr lang="en-US" dirty="0"/>
              <a:t>Biweekly Meetings &amp; Agendas</a:t>
            </a:r>
          </a:p>
          <a:p>
            <a:endParaRPr lang="en-US" dirty="0"/>
          </a:p>
          <a:p>
            <a:r>
              <a:rPr lang="en-US" dirty="0"/>
              <a:t>Developing Recommendations</a:t>
            </a:r>
          </a:p>
          <a:p>
            <a:endParaRPr lang="en-US" dirty="0"/>
          </a:p>
          <a:p>
            <a:r>
              <a:rPr lang="en-US" dirty="0"/>
              <a:t>Community &amp; Public Comment</a:t>
            </a:r>
          </a:p>
        </p:txBody>
      </p:sp>
    </p:spTree>
    <p:extLst>
      <p:ext uri="{BB962C8B-B14F-4D97-AF65-F5344CB8AC3E}">
        <p14:creationId xmlns:p14="http://schemas.microsoft.com/office/powerpoint/2010/main" val="42947341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68" marR="0" indent="-295268" algn="l" defTabSz="640064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2874</TotalTime>
  <Words>1744</Words>
  <Application>Microsoft Office PowerPoint</Application>
  <PresentationFormat>On-screen Show (4:3)</PresentationFormat>
  <Paragraphs>224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.AppleSystemUIFont</vt:lpstr>
      <vt:lpstr>Arial</vt:lpstr>
      <vt:lpstr>Calibri</vt:lpstr>
      <vt:lpstr>Garamond</vt:lpstr>
      <vt:lpstr>Wingdings</vt:lpstr>
      <vt:lpstr>UCSF Classic</vt:lpstr>
      <vt:lpstr>UCSF Contemporary</vt:lpstr>
      <vt:lpstr>    UCSF Office of Research Task Force on Equity and Anti-Racism  in Research: Executive Summary to Final Report June 29, 2021</vt:lpstr>
      <vt:lpstr>Background</vt:lpstr>
      <vt:lpstr>Proposal &amp; Guiding Principles</vt:lpstr>
      <vt:lpstr>UCSF Office of Research Task Force on Equity and Anti-Racism in Research</vt:lpstr>
      <vt:lpstr>PowerPoint Presentation</vt:lpstr>
      <vt:lpstr>Task Force Membership &amp; Composition</vt:lpstr>
      <vt:lpstr>PowerPoint Presentation</vt:lpstr>
      <vt:lpstr>Methods</vt:lpstr>
      <vt:lpstr>Methods</vt:lpstr>
      <vt:lpstr>Development of Recommendations</vt:lpstr>
      <vt:lpstr>Community &amp; Public Comment </vt:lpstr>
      <vt:lpstr>Task Force Accomplishments</vt:lpstr>
      <vt:lpstr>6-Month Timeline</vt:lpstr>
      <vt:lpstr>Accomplishment of Charter Activities</vt:lpstr>
      <vt:lpstr>URGENT TOP LINE RECOMMENDATIONS</vt:lpstr>
      <vt:lpstr>I. Accountability: Establish accountability system for ongoing implementation &amp; sustained progress on anti-racism and equity strategic goals for UCSF research</vt:lpstr>
      <vt:lpstr>Permanent Leadership &amp; Committee Structure</vt:lpstr>
      <vt:lpstr>Progress on Anti-Racism Goals in Research: Tracking Key Metrics</vt:lpstr>
      <vt:lpstr>II. Promote &amp; support UCSF Anti-Racism Scholarship: Understanding &amp; Uprooting Racial Hierarchies and their consequences</vt:lpstr>
      <vt:lpstr>RAP Anti-Racism Research Program</vt:lpstr>
      <vt:lpstr>Revamp RFP Language and all Procedures</vt:lpstr>
      <vt:lpstr>Amplify UCSF Anti-Racism Research Teams</vt:lpstr>
      <vt:lpstr>Anti-Racism Framework in Research</vt:lpstr>
      <vt:lpstr>III. Diversify UCSF Research Workforce:  Create &amp; support more diverse academic, non-academic faculty researchers, trainees, and staff</vt:lpstr>
      <vt:lpstr>Recruit, Support, Retain:  Black &amp; other URM Faculty</vt:lpstr>
      <vt:lpstr>Recruit, Support, Retain:  Black &amp; other URM Faculty (cont.)</vt:lpstr>
      <vt:lpstr>Revise Criteria for Advancement &amp; Promotion of Faculty and Staff</vt:lpstr>
      <vt:lpstr>Recruit Students of Color for PhD Training</vt:lpstr>
      <vt:lpstr>Diversify Research Teams</vt:lpstr>
      <vt:lpstr>Eliminate Minority Tax</vt:lpstr>
      <vt:lpstr>IV. Community Engaged Research: Foundational operating principle for anti-racism and equity research enterprise</vt:lpstr>
      <vt:lpstr>More Resources for Community-Engaged Research Infrastructure</vt:lpstr>
      <vt:lpstr>Support &amp; Recognize Community Research Partners</vt:lpstr>
      <vt:lpstr>Accountability System: Progress on anti-racism and equity strategic goals</vt:lpstr>
      <vt:lpstr>Next Steps &amp; Moving Forward</vt:lpstr>
      <vt:lpstr>Next Steps</vt:lpstr>
      <vt:lpstr>Thank you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Oba, Ilene</cp:lastModifiedBy>
  <cp:revision>178</cp:revision>
  <dcterms:created xsi:type="dcterms:W3CDTF">2017-04-18T17:07:44Z</dcterms:created>
  <dcterms:modified xsi:type="dcterms:W3CDTF">2021-07-09T22:20:15Z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